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60" r:id="rId3"/>
    <p:sldId id="257" r:id="rId4"/>
    <p:sldId id="263" r:id="rId5"/>
    <p:sldId id="275" r:id="rId6"/>
    <p:sldId id="280" r:id="rId7"/>
    <p:sldId id="281" r:id="rId8"/>
    <p:sldId id="282" r:id="rId9"/>
    <p:sldId id="279" r:id="rId10"/>
    <p:sldId id="274" r:id="rId11"/>
    <p:sldId id="268" r:id="rId12"/>
    <p:sldId id="269" r:id="rId13"/>
    <p:sldId id="270" r:id="rId14"/>
    <p:sldId id="271" r:id="rId15"/>
    <p:sldId id="272" r:id="rId16"/>
    <p:sldId id="273" r:id="rId17"/>
    <p:sldId id="261" r:id="rId18"/>
    <p:sldId id="277" r:id="rId19"/>
    <p:sldId id="283" r:id="rId20"/>
    <p:sldId id="285" r:id="rId21"/>
    <p:sldId id="286" r:id="rId22"/>
    <p:sldId id="293" r:id="rId23"/>
    <p:sldId id="296" r:id="rId24"/>
    <p:sldId id="297" r:id="rId25"/>
    <p:sldId id="298" r:id="rId26"/>
    <p:sldId id="299" r:id="rId27"/>
    <p:sldId id="312" r:id="rId28"/>
    <p:sldId id="288" r:id="rId29"/>
    <p:sldId id="289" r:id="rId30"/>
    <p:sldId id="291" r:id="rId31"/>
    <p:sldId id="294" r:id="rId32"/>
    <p:sldId id="310" r:id="rId33"/>
    <p:sldId id="305" r:id="rId34"/>
    <p:sldId id="306" r:id="rId35"/>
    <p:sldId id="307" r:id="rId36"/>
    <p:sldId id="309" r:id="rId37"/>
    <p:sldId id="308" r:id="rId38"/>
    <p:sldId id="311" r:id="rId39"/>
    <p:sldId id="292" r:id="rId40"/>
    <p:sldId id="278" r:id="rId4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0A7FD-3B32-417B-95F2-99C379C6548A}" type="datetimeFigureOut">
              <a:rPr lang="en-GB" smtClean="0"/>
              <a:t>20/04/2020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5C2148-D98F-40A3-9BEF-FA07A1FC2F25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9973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F78239-93D6-4FFE-BEA5-4705184AF0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7560E16-E7B0-45CF-8359-6E80AF454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47DBC16-D018-488E-86DF-0E05B0E50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C66E7-4FFA-4563-BC4F-ECC95B0A9297}" type="datetime1">
              <a:rPr lang="fr-CH" smtClean="0"/>
              <a:t>20.04.2020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5AD2187-0B0A-4525-9E1F-5BB68D856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41A6BA6-D97D-42A3-B1F1-1B6D796D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88788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CC4860-E840-4DF0-8164-9C2F18EFF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C4783D4-9637-445A-A9CF-E9B03A5F8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1C2E757-9076-42CD-B28A-14B834468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86AE-FAB3-45DB-AF0A-F10D388DE63F}" type="datetime1">
              <a:rPr lang="fr-CH" smtClean="0"/>
              <a:t>20.04.2020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C3518CD-2758-45BE-A7F6-05C876D3E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D320FB7-3DBC-4F87-9D73-5FD52DBA0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86131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BC530ED-FC74-4B9E-9066-9D1F6ED609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D44B20B-6F4E-4353-B5CF-8601E164D7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31FF98-EF8D-408F-BBFB-61A99494B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79148-BC96-4C44-8E27-9239ED8E507A}" type="datetime1">
              <a:rPr lang="fr-CH" smtClean="0"/>
              <a:t>20.04.2020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E15FEB4-90DB-4DE4-A7BC-2C3E17631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0C3E2C-615F-4C56-97A0-C2CC8111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48665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09FFCD-9147-4EF0-B844-A5876C0B9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6CBD67-A034-49E6-BC8A-15852D42B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A1F44E-7034-4610-8ABC-580AED400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E7F28-955A-405B-B951-3C30D24EC296}" type="datetime1">
              <a:rPr lang="fr-CH" smtClean="0"/>
              <a:t>20.04.2020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159C7F-4A10-4B5F-9389-E384F6DE1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201BAA-F28C-4CE3-8629-92D8824E7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1782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EB73DE-748E-4413-BD18-218CDCB9E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E80BF6D-8E69-48B0-8241-0B69FED1D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AF6C25A-E04F-420C-9469-E83F1B39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79F1F-EE7D-4A3A-8DF4-01E6E3314034}" type="datetime1">
              <a:rPr lang="fr-CH" smtClean="0"/>
              <a:t>20.04.2020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7B6968-64D3-4D77-A351-D08ACF2CC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36C80D-D4C9-4A93-B954-4C3BAFBC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31827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41FA8C-B30E-459C-8BF9-ED341A423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022499-31A3-4952-9B33-57B363F938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70A2D58-F8B7-4E39-8090-CC617F9495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DC56A95-1EB6-41F2-A80F-6F3BAB7DD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9A4B5-94F4-4F8D-9307-DD4815EE22EB}" type="datetime1">
              <a:rPr lang="fr-CH" smtClean="0"/>
              <a:t>20.04.2020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5FB551F-CA84-40B4-928A-A2607E303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0EBA0E4-DB7D-43DD-BF6F-978D9F6A4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11704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E0F7D5-8669-4F77-A388-07EE67262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80C06DE-B18F-49B1-BB0D-6AF788E2E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CC1CE97-37FB-4DD3-B782-88D6A3BEF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2FFCCAC-C42C-4D2D-85E6-476E8A73DE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05362C9-A63B-4FD0-9F8C-DA1A8D685F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620D9A7-1349-4B4E-80DB-352D030B4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1C0A4-329C-4D4F-8337-C999D09A4FF8}" type="datetime1">
              <a:rPr lang="fr-CH" smtClean="0"/>
              <a:t>20.04.2020</a:t>
            </a:fld>
            <a:endParaRPr lang="fr-CH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CF60D08-F920-44EC-893F-E12174AA4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8A9FDBC-4579-4A5D-AAE0-A572B5396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74623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3EBFC5-0D1A-4704-8002-B56BE3206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0CF470D-DEF9-43B4-B3EC-F86432B61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32410-8EBC-4FDA-A0E1-1B9FF93C0A4C}" type="datetime1">
              <a:rPr lang="fr-CH" smtClean="0"/>
              <a:t>20.04.2020</a:t>
            </a:fld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8A6028C-F84E-4A9B-A937-B90E38B5D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41EEDBE-9A70-4702-8866-D325F62CA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92375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A5B5E95-9920-404A-851A-A04B5326C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D1142-98A3-48AF-9F51-86DB40AA21CE}" type="datetime1">
              <a:rPr lang="fr-CH" smtClean="0"/>
              <a:t>20.04.2020</a:t>
            </a:fld>
            <a:endParaRPr lang="fr-CH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1C98BAC-BBC0-4E54-B71D-F2E90EC87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A94F90F-8481-4766-A38F-935A77888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22573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DEF3A5-B765-4036-B75F-4928AEE17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E601ED-0E82-4859-A896-3051F8BA6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9BF945B-0666-4DFD-97F2-EF2C729C6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D38D7B8-BCD2-4CC1-80BC-71815226C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E8B19-82AC-4080-87EC-3517037E2A87}" type="datetime1">
              <a:rPr lang="fr-CH" smtClean="0"/>
              <a:t>20.04.2020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654459E-4D4A-4455-A0A9-03ECDB322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A52747C-BED9-4A8E-9029-458A098A8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78598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1A2990-1BD7-4DC0-9567-E8A06C10A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9600ECB-ECFC-4F09-ADD0-E7107B94AF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2CC6596-2A0A-4B42-83E0-4926709D11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80997C5-1750-4454-B16E-89751B10C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7CE36-894C-4BF9-BC02-94EAF06E7870}" type="datetime1">
              <a:rPr lang="fr-CH" smtClean="0"/>
              <a:t>20.04.2020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D5DC3C0-A0F7-43F5-B741-7F83E516E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09C388C-F7D2-41F4-B3E8-60ABBCAD8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65164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B397FAD-86A2-4D88-A8A4-CA4F39CF6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9863DD6-7699-4856-9DCC-E870EBF97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B96916E-B0B0-4687-91D3-41945D893B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AEFF9-AABF-4629-B5DA-50A3ABF08453}" type="datetime1">
              <a:rPr lang="fr-CH" smtClean="0"/>
              <a:t>20.04.2020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28848D-4CA3-4EA8-930B-0D11FBE9E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54C6D4-1C23-406A-90D5-906CCCC484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DCAA9-A281-4BED-B172-048C7AE96558}" type="slidenum">
              <a:rPr lang="fr-CH" smtClean="0"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50319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7C3AD7-EAA1-4099-A15B-BE043E05D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/>
          <a:lstStyle/>
          <a:p>
            <a:r>
              <a:rPr lang="fr-CH" dirty="0" err="1">
                <a:solidFill>
                  <a:schemeClr val="accent1"/>
                </a:solidFill>
              </a:rPr>
              <a:t>Topological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Reasoning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F39A5B7-6D2A-4446-A8BE-AA2F0216CB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51546"/>
            <a:ext cx="9144000" cy="1655762"/>
          </a:xfrm>
        </p:spPr>
        <p:txBody>
          <a:bodyPr/>
          <a:lstStyle/>
          <a:p>
            <a:r>
              <a:rPr lang="fr-CH" dirty="0"/>
              <a:t>Jonathan Lo, Tommaso </a:t>
            </a:r>
            <a:r>
              <a:rPr lang="fr-CH" dirty="0" err="1"/>
              <a:t>Peletta</a:t>
            </a:r>
            <a:r>
              <a:rPr lang="fr-CH" dirty="0"/>
              <a:t>, Adrien </a:t>
            </a:r>
            <a:r>
              <a:rPr lang="fr-CH" dirty="0" err="1"/>
              <a:t>Razurel</a:t>
            </a:r>
            <a:endParaRPr lang="fr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A4D4EB2-5E70-45B1-B8AF-8C7858870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92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B5E20A-D6DC-4969-A09E-F5C0E2AD8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Example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6D74C68-09C6-4267-A505-0E3283446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" t="84815" r="53916" b="11110"/>
          <a:stretch/>
        </p:blipFill>
        <p:spPr>
          <a:xfrm>
            <a:off x="4367011" y="5191820"/>
            <a:ext cx="3732312" cy="253038"/>
          </a:xfrm>
        </p:spPr>
      </p:pic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FED621C5-7946-4B3A-8212-2EF00E59DC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32320" r="22880" b="27454"/>
          <a:stretch/>
        </p:blipFill>
        <p:spPr>
          <a:xfrm>
            <a:off x="3771208" y="2451226"/>
            <a:ext cx="4649583" cy="2498755"/>
          </a:xfrm>
          <a:prstGeom prst="rect">
            <a:avLst/>
          </a:prstGeom>
        </p:spPr>
      </p:pic>
      <p:pic>
        <p:nvPicPr>
          <p:cNvPr id="6" name="Espace réservé du contenu 4">
            <a:extLst>
              <a:ext uri="{FF2B5EF4-FFF2-40B4-BE49-F238E27FC236}">
                <a16:creationId xmlns:a16="http://schemas.microsoft.com/office/drawing/2014/main" id="{7F30AE08-E892-4223-9397-5F2F2C5C8F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7" t="10537" r="32015" b="83183"/>
          <a:stretch/>
        </p:blipFill>
        <p:spPr>
          <a:xfrm>
            <a:off x="4720207" y="1932527"/>
            <a:ext cx="3025920" cy="390101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6DBB9A2-7D78-4C6A-9291-FB9DEA58F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65186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CE7992-E85F-417A-85F7-B2B2CBD2C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Example</a:t>
            </a:r>
          </a:p>
        </p:txBody>
      </p:sp>
      <p:pic>
        <p:nvPicPr>
          <p:cNvPr id="5" name="Espace réservé du contenu 4" descr="Une image contenant objet, homme, boule&#10;&#10;Description générée automatiquement">
            <a:extLst>
              <a:ext uri="{FF2B5EF4-FFF2-40B4-BE49-F238E27FC236}">
                <a16:creationId xmlns:a16="http://schemas.microsoft.com/office/drawing/2014/main" id="{6583F706-E24C-4061-94BC-00D75920D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" t="88106" b="5472"/>
          <a:stretch/>
        </p:blipFill>
        <p:spPr>
          <a:xfrm>
            <a:off x="2624281" y="5133101"/>
            <a:ext cx="7787189" cy="373318"/>
          </a:xfrm>
        </p:spPr>
      </p:pic>
      <p:pic>
        <p:nvPicPr>
          <p:cNvPr id="4" name="Espace réservé du contenu 4" descr="Une image contenant objet, homme, boule&#10;&#10;Description générée automatiquement">
            <a:extLst>
              <a:ext uri="{FF2B5EF4-FFF2-40B4-BE49-F238E27FC236}">
                <a16:creationId xmlns:a16="http://schemas.microsoft.com/office/drawing/2014/main" id="{DC7EC6D9-C410-4891-9DA8-66254952A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6" t="33528" r="18818" b="23568"/>
          <a:stretch/>
        </p:blipFill>
        <p:spPr>
          <a:xfrm>
            <a:off x="3775486" y="2429164"/>
            <a:ext cx="4673669" cy="2562289"/>
          </a:xfrm>
          <a:prstGeom prst="rect">
            <a:avLst/>
          </a:prstGeom>
        </p:spPr>
      </p:pic>
      <p:pic>
        <p:nvPicPr>
          <p:cNvPr id="10" name="Espace réservé du contenu 4">
            <a:extLst>
              <a:ext uri="{FF2B5EF4-FFF2-40B4-BE49-F238E27FC236}">
                <a16:creationId xmlns:a16="http://schemas.microsoft.com/office/drawing/2014/main" id="{C327E7C9-4663-464A-9CF5-A9DD306B66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7" t="10537" r="32015" b="83183"/>
          <a:stretch/>
        </p:blipFill>
        <p:spPr>
          <a:xfrm>
            <a:off x="4720207" y="1932527"/>
            <a:ext cx="3025920" cy="390101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F71673F-6E98-4694-9ED9-3F92375AD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3772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EC86F8-5D3A-4623-9373-3E405BDCF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Example</a:t>
            </a:r>
          </a:p>
        </p:txBody>
      </p:sp>
      <p:pic>
        <p:nvPicPr>
          <p:cNvPr id="5" name="Espace réservé du contenu 4" descr="Une image contenant objet, homme&#10;&#10;Description générée automatiquement">
            <a:extLst>
              <a:ext uri="{FF2B5EF4-FFF2-40B4-BE49-F238E27FC236}">
                <a16:creationId xmlns:a16="http://schemas.microsoft.com/office/drawing/2014/main" id="{472D01F5-ADD9-4E16-9CDE-ABFC2C3F5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43" r="38838" b="6480"/>
          <a:stretch/>
        </p:blipFill>
        <p:spPr>
          <a:xfrm>
            <a:off x="3863059" y="5150273"/>
            <a:ext cx="4740216" cy="346043"/>
          </a:xfrm>
        </p:spPr>
      </p:pic>
      <p:pic>
        <p:nvPicPr>
          <p:cNvPr id="4" name="Espace réservé du contenu 4" descr="Une image contenant objet, homme&#10;&#10;Description générée automatiquement">
            <a:extLst>
              <a:ext uri="{FF2B5EF4-FFF2-40B4-BE49-F238E27FC236}">
                <a16:creationId xmlns:a16="http://schemas.microsoft.com/office/drawing/2014/main" id="{96B78A41-73B5-4172-8859-3431F77422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7" t="34313" r="14950" b="23810"/>
          <a:stretch/>
        </p:blipFill>
        <p:spPr>
          <a:xfrm>
            <a:off x="3786448" y="2478855"/>
            <a:ext cx="4679660" cy="2515191"/>
          </a:xfrm>
          <a:prstGeom prst="rect">
            <a:avLst/>
          </a:prstGeom>
        </p:spPr>
      </p:pic>
      <p:pic>
        <p:nvPicPr>
          <p:cNvPr id="7" name="Espace réservé du contenu 4">
            <a:extLst>
              <a:ext uri="{FF2B5EF4-FFF2-40B4-BE49-F238E27FC236}">
                <a16:creationId xmlns:a16="http://schemas.microsoft.com/office/drawing/2014/main" id="{4E6923AA-7D54-4F99-9017-6CDE3D151B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7" t="10537" r="32015" b="83183"/>
          <a:stretch/>
        </p:blipFill>
        <p:spPr>
          <a:xfrm>
            <a:off x="4720207" y="1932527"/>
            <a:ext cx="3025920" cy="390101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77ACB51-414F-48CB-85CA-FE6DC71A9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83666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C36E1E-2D89-42DB-A2A0-BEEF37072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Example</a:t>
            </a:r>
          </a:p>
        </p:txBody>
      </p:sp>
      <p:pic>
        <p:nvPicPr>
          <p:cNvPr id="5" name="Espace réservé du contenu 4" descr="Une image contenant objet&#10;&#10;Description générée automatiquement">
            <a:extLst>
              <a:ext uri="{FF2B5EF4-FFF2-40B4-BE49-F238E27FC236}">
                <a16:creationId xmlns:a16="http://schemas.microsoft.com/office/drawing/2014/main" id="{020D9487-D197-4349-81A4-2CDCE28AB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32" r="57425" b="11627"/>
          <a:stretch/>
        </p:blipFill>
        <p:spPr>
          <a:xfrm>
            <a:off x="4269596" y="5084441"/>
            <a:ext cx="3476531" cy="294484"/>
          </a:xfrm>
        </p:spPr>
      </p:pic>
      <p:pic>
        <p:nvPicPr>
          <p:cNvPr id="4" name="Espace réservé du contenu 4" descr="Une image contenant objet&#10;&#10;Description générée automatiquement">
            <a:extLst>
              <a:ext uri="{FF2B5EF4-FFF2-40B4-BE49-F238E27FC236}">
                <a16:creationId xmlns:a16="http://schemas.microsoft.com/office/drawing/2014/main" id="{A85EB4E9-D811-4D5A-80D1-8D73C91A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9" t="32875" r="20937" b="27000"/>
          <a:stretch/>
        </p:blipFill>
        <p:spPr>
          <a:xfrm>
            <a:off x="3757540" y="2448140"/>
            <a:ext cx="4676920" cy="2510789"/>
          </a:xfrm>
          <a:prstGeom prst="rect">
            <a:avLst/>
          </a:prstGeom>
        </p:spPr>
      </p:pic>
      <p:pic>
        <p:nvPicPr>
          <p:cNvPr id="7" name="Espace réservé du contenu 4">
            <a:extLst>
              <a:ext uri="{FF2B5EF4-FFF2-40B4-BE49-F238E27FC236}">
                <a16:creationId xmlns:a16="http://schemas.microsoft.com/office/drawing/2014/main" id="{BF34985D-0321-4833-A5D6-6A90617805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7" t="10537" r="32015" b="83183"/>
          <a:stretch/>
        </p:blipFill>
        <p:spPr>
          <a:xfrm>
            <a:off x="4720207" y="1932527"/>
            <a:ext cx="3025920" cy="390101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E7841DA-87D0-4729-ACAB-7657D77A1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48581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5F7DD9-CC4B-4001-AEF4-CB3CF6A5F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Example</a:t>
            </a:r>
          </a:p>
        </p:txBody>
      </p:sp>
      <p:pic>
        <p:nvPicPr>
          <p:cNvPr id="5" name="Espace réservé du contenu 4" descr="Une image contenant objet&#10;&#10;Description générée automatiquement">
            <a:extLst>
              <a:ext uri="{FF2B5EF4-FFF2-40B4-BE49-F238E27FC236}">
                <a16:creationId xmlns:a16="http://schemas.microsoft.com/office/drawing/2014/main" id="{318B6A61-C512-4526-8345-0556330695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4714" r="42573" b="9741"/>
          <a:stretch/>
        </p:blipFill>
        <p:spPr>
          <a:xfrm>
            <a:off x="3883209" y="5100159"/>
            <a:ext cx="4710529" cy="340423"/>
          </a:xfrm>
        </p:spPr>
      </p:pic>
      <p:pic>
        <p:nvPicPr>
          <p:cNvPr id="4" name="Espace réservé du contenu 4" descr="Une image contenant objet&#10;&#10;Description générée automatiquement">
            <a:extLst>
              <a:ext uri="{FF2B5EF4-FFF2-40B4-BE49-F238E27FC236}">
                <a16:creationId xmlns:a16="http://schemas.microsoft.com/office/drawing/2014/main" id="{00EFD188-B4A2-4E87-BA56-94B8845F5D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8" t="31302" r="20294" b="26086"/>
          <a:stretch/>
        </p:blipFill>
        <p:spPr>
          <a:xfrm>
            <a:off x="3740736" y="2357354"/>
            <a:ext cx="4710528" cy="2624951"/>
          </a:xfrm>
          <a:prstGeom prst="rect">
            <a:avLst/>
          </a:prstGeom>
        </p:spPr>
      </p:pic>
      <p:pic>
        <p:nvPicPr>
          <p:cNvPr id="7" name="Espace réservé du contenu 4">
            <a:extLst>
              <a:ext uri="{FF2B5EF4-FFF2-40B4-BE49-F238E27FC236}">
                <a16:creationId xmlns:a16="http://schemas.microsoft.com/office/drawing/2014/main" id="{4488D0A7-73ED-4FD4-9C15-43C76D994F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7" t="10537" r="32015" b="83183"/>
          <a:stretch/>
        </p:blipFill>
        <p:spPr>
          <a:xfrm>
            <a:off x="4720207" y="1932527"/>
            <a:ext cx="3025920" cy="390101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9BEDC91-A883-4293-9EFA-8D6094A8F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46194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F3C4FF-977A-4A66-8FC4-28E0B8F10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Example</a:t>
            </a:r>
          </a:p>
        </p:txBody>
      </p:sp>
      <p:pic>
        <p:nvPicPr>
          <p:cNvPr id="5" name="Espace réservé du contenu 4" descr="Une image contenant objet, boule&#10;&#10;Description générée automatiquement">
            <a:extLst>
              <a:ext uri="{FF2B5EF4-FFF2-40B4-BE49-F238E27FC236}">
                <a16:creationId xmlns:a16="http://schemas.microsoft.com/office/drawing/2014/main" id="{B34B082E-135B-4DEE-92DF-D8F146DC0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05" r="58287" b="9450"/>
          <a:stretch/>
        </p:blipFill>
        <p:spPr>
          <a:xfrm>
            <a:off x="4285008" y="5170549"/>
            <a:ext cx="3621984" cy="359771"/>
          </a:xfrm>
        </p:spPr>
      </p:pic>
      <p:pic>
        <p:nvPicPr>
          <p:cNvPr id="4" name="Espace réservé du contenu 4" descr="Une image contenant objet, boule&#10;&#10;Description générée automatiquement">
            <a:extLst>
              <a:ext uri="{FF2B5EF4-FFF2-40B4-BE49-F238E27FC236}">
                <a16:creationId xmlns:a16="http://schemas.microsoft.com/office/drawing/2014/main" id="{2113DF8A-8299-4ACA-9819-E2D148FFA6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9" t="33345" r="20778" b="26086"/>
          <a:stretch/>
        </p:blipFill>
        <p:spPr>
          <a:xfrm>
            <a:off x="3725395" y="2450930"/>
            <a:ext cx="4741210" cy="2554373"/>
          </a:xfrm>
          <a:prstGeom prst="rect">
            <a:avLst/>
          </a:prstGeom>
        </p:spPr>
      </p:pic>
      <p:pic>
        <p:nvPicPr>
          <p:cNvPr id="7" name="Espace réservé du contenu 4">
            <a:extLst>
              <a:ext uri="{FF2B5EF4-FFF2-40B4-BE49-F238E27FC236}">
                <a16:creationId xmlns:a16="http://schemas.microsoft.com/office/drawing/2014/main" id="{90EF24F6-09D2-4A8C-A2CF-44F16EC08D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7" t="10537" r="32015" b="83183"/>
          <a:stretch/>
        </p:blipFill>
        <p:spPr>
          <a:xfrm>
            <a:off x="4720207" y="1932527"/>
            <a:ext cx="3025920" cy="390101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8FB9090-2203-4C9F-BDFE-C600A8428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39470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B2C58A-CB72-465D-BD9B-00D252E1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Example</a:t>
            </a:r>
          </a:p>
        </p:txBody>
      </p:sp>
      <p:pic>
        <p:nvPicPr>
          <p:cNvPr id="5" name="Espace réservé du contenu 4" descr="Une image contenant objet&#10;&#10;Description générée automatiquement">
            <a:extLst>
              <a:ext uri="{FF2B5EF4-FFF2-40B4-BE49-F238E27FC236}">
                <a16:creationId xmlns:a16="http://schemas.microsoft.com/office/drawing/2014/main" id="{A8B65A52-AAAE-4789-8D7E-17C51D4797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14" r="19492" b="8281"/>
          <a:stretch/>
        </p:blipFill>
        <p:spPr>
          <a:xfrm>
            <a:off x="3115902" y="5092839"/>
            <a:ext cx="6234530" cy="407917"/>
          </a:xfrm>
        </p:spPr>
      </p:pic>
      <p:pic>
        <p:nvPicPr>
          <p:cNvPr id="7" name="Espace réservé du contenu 4">
            <a:extLst>
              <a:ext uri="{FF2B5EF4-FFF2-40B4-BE49-F238E27FC236}">
                <a16:creationId xmlns:a16="http://schemas.microsoft.com/office/drawing/2014/main" id="{2DFF87DE-BD02-4CB2-A843-8D6A6A80E1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7" t="10537" r="32015" b="83183"/>
          <a:stretch/>
        </p:blipFill>
        <p:spPr>
          <a:xfrm>
            <a:off x="4720207" y="1932527"/>
            <a:ext cx="3025920" cy="390101"/>
          </a:xfrm>
          <a:prstGeom prst="rect">
            <a:avLst/>
          </a:prstGeom>
        </p:spPr>
      </p:pic>
      <p:pic>
        <p:nvPicPr>
          <p:cNvPr id="6" name="Espace réservé du contenu 4" descr="Une image contenant objet, boule&#10;&#10;Description générée automatiquement">
            <a:extLst>
              <a:ext uri="{FF2B5EF4-FFF2-40B4-BE49-F238E27FC236}">
                <a16:creationId xmlns:a16="http://schemas.microsoft.com/office/drawing/2014/main" id="{395C4845-DC1E-4B70-9D28-EC81D20C05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9" t="33345" r="20778" b="26086"/>
          <a:stretch/>
        </p:blipFill>
        <p:spPr>
          <a:xfrm>
            <a:off x="3725395" y="2450930"/>
            <a:ext cx="4741210" cy="2554373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A512CAE-37A7-41A4-ADBB-07B23C5BF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24900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VoxLogica</a:t>
            </a:r>
            <a:r>
              <a:rPr lang="fr-CH" dirty="0">
                <a:solidFill>
                  <a:schemeClr val="accent1"/>
                </a:solidFill>
              </a:rPr>
              <a:t> (Voxel-</a:t>
            </a:r>
            <a:r>
              <a:rPr lang="fr-CH" dirty="0" err="1">
                <a:solidFill>
                  <a:schemeClr val="accent1"/>
                </a:solidFill>
              </a:rPr>
              <a:t>based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Logical</a:t>
            </a:r>
            <a:r>
              <a:rPr lang="fr-CH" dirty="0">
                <a:solidFill>
                  <a:schemeClr val="accent1"/>
                </a:solidFill>
              </a:rPr>
              <a:t> Analyser)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EBE30B-1F81-411A-AB09-57233FDAB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7273" y="2331387"/>
            <a:ext cx="10515600" cy="3178609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Spatial Model Checker</a:t>
            </a:r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Image </a:t>
            </a:r>
            <a:r>
              <a:rPr lang="fr-CH" sz="3200" dirty="0" err="1"/>
              <a:t>analysis</a:t>
            </a:r>
            <a:r>
              <a:rPr lang="fr-CH" sz="3200" dirty="0"/>
              <a:t> </a:t>
            </a:r>
            <a:r>
              <a:rPr lang="fr-CH" sz="3200" dirty="0" err="1"/>
              <a:t>tool</a:t>
            </a:r>
            <a:r>
              <a:rPr lang="fr-CH" sz="3200" dirty="0"/>
              <a:t> </a:t>
            </a:r>
            <a:r>
              <a:rPr lang="fr-CH" sz="3200" dirty="0" err="1"/>
              <a:t>using</a:t>
            </a:r>
            <a:r>
              <a:rPr lang="fr-CH" sz="3200" dirty="0"/>
              <a:t> </a:t>
            </a:r>
            <a:r>
              <a:rPr lang="fr-CH" sz="3200" dirty="0" err="1"/>
              <a:t>logic</a:t>
            </a:r>
            <a:r>
              <a:rPr lang="fr-CH" sz="3200" dirty="0"/>
              <a:t> </a:t>
            </a:r>
            <a:r>
              <a:rPr lang="fr-CH" sz="3200" dirty="0" err="1"/>
              <a:t>language</a:t>
            </a: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Can </a:t>
            </a:r>
            <a:r>
              <a:rPr lang="fr-CH" sz="3200" dirty="0" err="1"/>
              <a:t>reach</a:t>
            </a:r>
            <a:r>
              <a:rPr lang="fr-CH" sz="3200" dirty="0"/>
              <a:t> state-of-art performance</a:t>
            </a:r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78807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2A7C2-B8A9-4099-9772-0C4C639C2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Existing</a:t>
            </a:r>
            <a:r>
              <a:rPr lang="fr-CH" dirty="0"/>
              <a:t> </a:t>
            </a:r>
            <a:r>
              <a:rPr lang="fr-CH" dirty="0">
                <a:solidFill>
                  <a:schemeClr val="accent1"/>
                </a:solidFill>
              </a:rPr>
              <a:t>Application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C08446F-8212-4B36-994D-DF7243B54C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02"/>
          <a:stretch/>
        </p:blipFill>
        <p:spPr>
          <a:xfrm>
            <a:off x="471867" y="2283556"/>
            <a:ext cx="2589177" cy="1974200"/>
          </a:xfrm>
          <a:prstGeom prst="rect">
            <a:avLst/>
          </a:prstGeom>
        </p:spPr>
      </p:pic>
      <p:pic>
        <p:nvPicPr>
          <p:cNvPr id="7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5A58D5AD-3166-4522-A216-E90EBF6F31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60"/>
          <a:stretch/>
        </p:blipFill>
        <p:spPr>
          <a:xfrm>
            <a:off x="3571868" y="2371532"/>
            <a:ext cx="1826428" cy="1843282"/>
          </a:xfrm>
          <a:prstGeom prst="rect">
            <a:avLst/>
          </a:prstGeom>
        </p:spPr>
      </p:pic>
      <p:pic>
        <p:nvPicPr>
          <p:cNvPr id="9" name="Image 8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6ADDA28E-DA88-4A07-A4D3-BFFD628D30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28"/>
          <a:stretch/>
        </p:blipFill>
        <p:spPr>
          <a:xfrm>
            <a:off x="5972175" y="2376959"/>
            <a:ext cx="2489052" cy="1837855"/>
          </a:xfrm>
          <a:prstGeom prst="rect">
            <a:avLst/>
          </a:prstGeom>
        </p:spPr>
      </p:pic>
      <p:pic>
        <p:nvPicPr>
          <p:cNvPr id="11" name="Image 10" descr="Une image contenant chat, animal, mammifère, léopard&#10;&#10;Description générée automatiquement">
            <a:extLst>
              <a:ext uri="{FF2B5EF4-FFF2-40B4-BE49-F238E27FC236}">
                <a16:creationId xmlns:a16="http://schemas.microsoft.com/office/drawing/2014/main" id="{E88E8994-33D2-4C11-AB4A-2493B3E774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014" b="19937"/>
          <a:stretch/>
        </p:blipFill>
        <p:spPr>
          <a:xfrm>
            <a:off x="8974285" y="2371532"/>
            <a:ext cx="2686273" cy="1843282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FD05A4EA-E237-4B03-AB71-E1297334767C}"/>
              </a:ext>
            </a:extLst>
          </p:cNvPr>
          <p:cNvSpPr/>
          <p:nvPr/>
        </p:nvSpPr>
        <p:spPr>
          <a:xfrm>
            <a:off x="1109576" y="4214814"/>
            <a:ext cx="14411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sz="2000" dirty="0"/>
              <a:t>Bike sharing</a:t>
            </a:r>
            <a:endParaRPr lang="en-GB" sz="20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CF585B7-C64C-4024-8857-56355516E851}"/>
              </a:ext>
            </a:extLst>
          </p:cNvPr>
          <p:cNvSpPr/>
          <p:nvPr/>
        </p:nvSpPr>
        <p:spPr>
          <a:xfrm>
            <a:off x="3540592" y="4214814"/>
            <a:ext cx="18889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sz="2000" dirty="0" err="1"/>
              <a:t>Medical</a:t>
            </a:r>
            <a:r>
              <a:rPr lang="fr-CH" sz="2000" dirty="0"/>
              <a:t> </a:t>
            </a:r>
            <a:r>
              <a:rPr lang="fr-CH" sz="2000" dirty="0" err="1"/>
              <a:t>analysis</a:t>
            </a:r>
            <a:endParaRPr lang="en-GB" sz="2000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0B16602A-E2B1-45E3-A214-0944D19797F3}"/>
              </a:ext>
            </a:extLst>
          </p:cNvPr>
          <p:cNvSpPr/>
          <p:nvPr/>
        </p:nvSpPr>
        <p:spPr>
          <a:xfrm>
            <a:off x="6359437" y="4214814"/>
            <a:ext cx="18825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sz="2000" dirty="0"/>
              <a:t>Smart Buses </a:t>
            </a:r>
            <a:r>
              <a:rPr lang="fr-CH" sz="2000" dirty="0" err="1"/>
              <a:t>gps</a:t>
            </a:r>
            <a:endParaRPr lang="en-GB" sz="2000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EA8ED38-A6D7-447A-B85F-18E99320DBA3}"/>
              </a:ext>
            </a:extLst>
          </p:cNvPr>
          <p:cNvSpPr/>
          <p:nvPr/>
        </p:nvSpPr>
        <p:spPr>
          <a:xfrm>
            <a:off x="9562983" y="4214814"/>
            <a:ext cx="16580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sz="2000" dirty="0"/>
              <a:t>Turing Pattern</a:t>
            </a:r>
            <a:endParaRPr lang="en-GB" sz="2000" dirty="0"/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93F1686A-616F-4402-81C2-F7B2A0260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68266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985419-AF93-4D69-B80B-B62216D14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Rainbow Six Siege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6546A2-EE40-409A-AF44-B25C5CB1E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  <a:buSzPct val="130000"/>
              <a:buFont typeface="Calibri" panose="020F0502020204030204" pitchFamily="34" charset="0"/>
              <a:buChar char="•"/>
            </a:pPr>
            <a:r>
              <a:rPr lang="fr-CH" sz="3200" dirty="0"/>
              <a:t>First-Person Shooter (FPS) </a:t>
            </a:r>
            <a:r>
              <a:rPr lang="fr-CH" sz="3200" dirty="0" err="1"/>
              <a:t>game</a:t>
            </a:r>
            <a:endParaRPr lang="fr-CH" sz="3200" dirty="0"/>
          </a:p>
          <a:p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5 defenders and 5 </a:t>
            </a:r>
            <a:r>
              <a:rPr lang="fr-CH" sz="3200" dirty="0" err="1"/>
              <a:t>attackers</a:t>
            </a:r>
            <a:endParaRPr lang="fr-CH" sz="3200" dirty="0"/>
          </a:p>
          <a:p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 err="1"/>
              <a:t>Ranked</a:t>
            </a:r>
            <a:r>
              <a:rPr lang="fr-CH" sz="3200" dirty="0"/>
              <a:t> mode : 2 </a:t>
            </a:r>
            <a:r>
              <a:rPr lang="fr-CH" sz="3200" dirty="0" err="1"/>
              <a:t>bomb</a:t>
            </a:r>
            <a:r>
              <a:rPr lang="fr-CH" sz="3200" dirty="0"/>
              <a:t> sites, 1 </a:t>
            </a:r>
            <a:r>
              <a:rPr lang="fr-CH" sz="3200" dirty="0" err="1"/>
              <a:t>defuser</a:t>
            </a:r>
            <a:endParaRPr lang="fr-CH" sz="3200" dirty="0"/>
          </a:p>
        </p:txBody>
      </p:sp>
      <p:pic>
        <p:nvPicPr>
          <p:cNvPr id="5" name="Image 4" descr="Une image contenant texte, photo, extérieur, homme&#10;&#10;Description générée automatiquement">
            <a:extLst>
              <a:ext uri="{FF2B5EF4-FFF2-40B4-BE49-F238E27FC236}">
                <a16:creationId xmlns:a16="http://schemas.microsoft.com/office/drawing/2014/main" id="{9AEDCDB8-7E41-4F86-9742-3701BA59D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852" y="1218248"/>
            <a:ext cx="1793867" cy="2210752"/>
          </a:xfrm>
          <a:prstGeom prst="rect">
            <a:avLst/>
          </a:prstGeom>
        </p:spPr>
      </p:pic>
      <p:pic>
        <p:nvPicPr>
          <p:cNvPr id="6" name="Espace réservé du contenu 4" descr="Une image contenant intérieur, table, pièce, assis&#10;&#10;Description générée automatiquement">
            <a:extLst>
              <a:ext uri="{FF2B5EF4-FFF2-40B4-BE49-F238E27FC236}">
                <a16:creationId xmlns:a16="http://schemas.microsoft.com/office/drawing/2014/main" id="{8D067F38-AF4F-4CB2-A25E-3C6D348AB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907" y="3855720"/>
            <a:ext cx="3073119" cy="172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093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965C75-1161-47AC-BEBE-06967581B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A Spatial Model Checker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8D1720-3AA2-4737-9961-41B178DF9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950" y="1788662"/>
            <a:ext cx="1283493" cy="128349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6E1B946-0148-4B6D-BCCC-52ADD71A860A}"/>
              </a:ext>
            </a:extLst>
          </p:cNvPr>
          <p:cNvSpPr txBox="1"/>
          <p:nvPr/>
        </p:nvSpPr>
        <p:spPr>
          <a:xfrm>
            <a:off x="2532459" y="3016240"/>
            <a:ext cx="2035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/>
              <a:t>Model</a:t>
            </a:r>
          </a:p>
        </p:txBody>
      </p:sp>
      <p:pic>
        <p:nvPicPr>
          <p:cNvPr id="9" name="Graphique 8" descr="Papier">
            <a:extLst>
              <a:ext uri="{FF2B5EF4-FFF2-40B4-BE49-F238E27FC236}">
                <a16:creationId xmlns:a16="http://schemas.microsoft.com/office/drawing/2014/main" id="{42483E05-4718-4893-8462-CC597C3C2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5841" y="4296682"/>
            <a:ext cx="1605376" cy="16053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DD99F7D5-AFDC-496B-92CF-2E59F411C66D}"/>
                  </a:ext>
                </a:extLst>
              </p:cNvPr>
              <p:cNvSpPr txBox="1"/>
              <p:nvPr/>
            </p:nvSpPr>
            <p:spPr>
              <a:xfrm>
                <a:off x="2532459" y="4881156"/>
                <a:ext cx="88079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sz="40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fr-CH" sz="4000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DD99F7D5-AFDC-496B-92CF-2E59F411C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2459" y="4881156"/>
                <a:ext cx="88079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ZoneTexte 10">
            <a:extLst>
              <a:ext uri="{FF2B5EF4-FFF2-40B4-BE49-F238E27FC236}">
                <a16:creationId xmlns:a16="http://schemas.microsoft.com/office/drawing/2014/main" id="{271B784C-D4EE-419F-B3ED-79A475305676}"/>
              </a:ext>
            </a:extLst>
          </p:cNvPr>
          <p:cNvSpPr txBox="1"/>
          <p:nvPr/>
        </p:nvSpPr>
        <p:spPr>
          <a:xfrm>
            <a:off x="2604467" y="5853821"/>
            <a:ext cx="1003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/>
              <a:t>Formula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DED02809-484D-4CBA-942B-782B14CCDB03}"/>
              </a:ext>
            </a:extLst>
          </p:cNvPr>
          <p:cNvCxnSpPr>
            <a:cxnSpLocks/>
            <a:stCxn id="6" idx="3"/>
            <a:endCxn id="21" idx="1"/>
          </p:cNvCxnSpPr>
          <p:nvPr/>
        </p:nvCxnSpPr>
        <p:spPr>
          <a:xfrm>
            <a:off x="3550443" y="2430409"/>
            <a:ext cx="1732360" cy="11970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64300C58-E989-4DCB-B375-026BFA6B5D5B}"/>
              </a:ext>
            </a:extLst>
          </p:cNvPr>
          <p:cNvCxnSpPr>
            <a:cxnSpLocks/>
            <a:stCxn id="9" idx="3"/>
            <a:endCxn id="21" idx="1"/>
          </p:cNvCxnSpPr>
          <p:nvPr/>
        </p:nvCxnSpPr>
        <p:spPr>
          <a:xfrm flipV="1">
            <a:off x="3781217" y="3627422"/>
            <a:ext cx="1501586" cy="147194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que 20" descr="Écran">
            <a:extLst>
              <a:ext uri="{FF2B5EF4-FFF2-40B4-BE49-F238E27FC236}">
                <a16:creationId xmlns:a16="http://schemas.microsoft.com/office/drawing/2014/main" id="{1AACD88D-5D99-4496-9283-A361F973AB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82803" y="2814225"/>
            <a:ext cx="1626394" cy="1626394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8A7C2394-544F-45DE-B56A-39B1B8DF4F89}"/>
              </a:ext>
            </a:extLst>
          </p:cNvPr>
          <p:cNvSpPr txBox="1"/>
          <p:nvPr/>
        </p:nvSpPr>
        <p:spPr>
          <a:xfrm>
            <a:off x="5434220" y="3366879"/>
            <a:ext cx="1350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/>
              <a:t>Model Checker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A3D7962-57DD-4E26-93F1-FC7346882AFA}"/>
              </a:ext>
            </a:extLst>
          </p:cNvPr>
          <p:cNvSpPr txBox="1"/>
          <p:nvPr/>
        </p:nvSpPr>
        <p:spPr>
          <a:xfrm>
            <a:off x="9524912" y="3429000"/>
            <a:ext cx="795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/>
              <a:t>Result</a:t>
            </a:r>
            <a:endParaRPr lang="fr-CH" dirty="0"/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5649657F-E2DA-43DA-A349-E7FA0BFE3872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6909197" y="3627422"/>
            <a:ext cx="184904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Graphique 36" descr="Coche">
            <a:extLst>
              <a:ext uri="{FF2B5EF4-FFF2-40B4-BE49-F238E27FC236}">
                <a16:creationId xmlns:a16="http://schemas.microsoft.com/office/drawing/2014/main" id="{B8BE1203-1D9A-4B04-B445-950738CB0A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83046" y="3292733"/>
            <a:ext cx="638045" cy="638045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95FD8AC-2F10-401A-988B-59176F807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49671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55A862-F12A-40C2-8A57-838387D88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Map</a:t>
            </a:r>
            <a:endParaRPr lang="fr-CH" dirty="0">
              <a:solidFill>
                <a:schemeClr val="accent1"/>
              </a:solidFill>
            </a:endParaRP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5517935-B753-4B87-8DF3-BA8386887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974474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7EE097-A772-4333-A043-5DF0CA66A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Our goal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7B169B-40FA-4ED2-B725-438AB7649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  <a:buSzPct val="130000"/>
            </a:pPr>
            <a:r>
              <a:rPr lang="fr-CH" sz="3200" dirty="0" err="1"/>
              <a:t>Find</a:t>
            </a:r>
            <a:r>
              <a:rPr lang="fr-CH" sz="3200" dirty="0"/>
              <a:t> the </a:t>
            </a:r>
            <a:r>
              <a:rPr lang="fr-CH" sz="3200" dirty="0" err="1"/>
              <a:t>level</a:t>
            </a:r>
            <a:r>
              <a:rPr lang="fr-CH" sz="3200" dirty="0"/>
              <a:t> of danger per </a:t>
            </a:r>
            <a:r>
              <a:rPr lang="fr-CH" sz="3200" dirty="0" err="1"/>
              <a:t>region</a:t>
            </a:r>
            <a:endParaRPr lang="fr-CH" sz="3200" dirty="0"/>
          </a:p>
        </p:txBody>
      </p:sp>
      <p:pic>
        <p:nvPicPr>
          <p:cNvPr id="5" name="Image 4" descr="Une image contenant circuit&#10;&#10;Description générée automatiquement">
            <a:extLst>
              <a:ext uri="{FF2B5EF4-FFF2-40B4-BE49-F238E27FC236}">
                <a16:creationId xmlns:a16="http://schemas.microsoft.com/office/drawing/2014/main" id="{C8C01D66-9023-492F-B234-C51F6A8AF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65" y="2672510"/>
            <a:ext cx="5512604" cy="3639389"/>
          </a:xfrm>
          <a:prstGeom prst="rect">
            <a:avLst/>
          </a:prstGeom>
        </p:spPr>
      </p:pic>
      <p:pic>
        <p:nvPicPr>
          <p:cNvPr id="7" name="Image 6" descr="Une image contenant signe, vert, rue, très coloré&#10;&#10;Description générée automatiquement">
            <a:extLst>
              <a:ext uri="{FF2B5EF4-FFF2-40B4-BE49-F238E27FC236}">
                <a16:creationId xmlns:a16="http://schemas.microsoft.com/office/drawing/2014/main" id="{01E84981-7CBE-43DC-B514-A6F151F4E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477" y="2672512"/>
            <a:ext cx="5470574" cy="363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91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773E66-4A6E-4ADD-94A3-FCFA0C3BA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Solution </a:t>
            </a:r>
            <a:r>
              <a:rPr lang="fr-CH" dirty="0" err="1">
                <a:solidFill>
                  <a:schemeClr val="accent1"/>
                </a:solidFill>
              </a:rPr>
              <a:t>proposed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31C3CB-66C4-4CB2-AB14-C8D62E2C9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Field of </a:t>
            </a:r>
            <a:r>
              <a:rPr lang="fr-CH" sz="3200" dirty="0" err="1"/>
              <a:t>view</a:t>
            </a:r>
            <a:r>
              <a:rPr lang="fr-CH" sz="3200" dirty="0"/>
              <a:t> (360°)</a:t>
            </a:r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Big surface </a:t>
            </a:r>
            <a:r>
              <a:rPr lang="fr-CH" sz="3200" dirty="0">
                <a:sym typeface="Wingdings" panose="05000000000000000000" pitchFamily="2" charset="2"/>
              </a:rPr>
              <a:t> high </a:t>
            </a:r>
            <a:r>
              <a:rPr lang="fr-CH" sz="3200" dirty="0" err="1">
                <a:sym typeface="Wingdings" panose="05000000000000000000" pitchFamily="2" charset="2"/>
              </a:rPr>
              <a:t>level</a:t>
            </a:r>
            <a:r>
              <a:rPr lang="fr-CH" sz="3200" dirty="0">
                <a:sym typeface="Wingdings" panose="05000000000000000000" pitchFamily="2" charset="2"/>
              </a:rPr>
              <a:t> of danger</a:t>
            </a:r>
          </a:p>
          <a:p>
            <a:pPr>
              <a:buClr>
                <a:schemeClr val="accent1"/>
              </a:buClr>
              <a:buSzPct val="130000"/>
            </a:pPr>
            <a:endParaRPr lang="fr-CH" sz="3200" dirty="0">
              <a:sym typeface="Wingdings" panose="05000000000000000000" pitchFamily="2" charset="2"/>
            </a:endParaRPr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>
                <a:sym typeface="Wingdings" panose="05000000000000000000" pitchFamily="2" charset="2"/>
              </a:rPr>
              <a:t>Small surface  </a:t>
            </a:r>
            <a:r>
              <a:rPr lang="fr-CH" sz="3200" dirty="0" err="1">
                <a:sym typeface="Wingdings" panose="05000000000000000000" pitchFamily="2" charset="2"/>
              </a:rPr>
              <a:t>low</a:t>
            </a:r>
            <a:r>
              <a:rPr lang="fr-CH" sz="3200" dirty="0">
                <a:sym typeface="Wingdings" panose="05000000000000000000" pitchFamily="2" charset="2"/>
              </a:rPr>
              <a:t> </a:t>
            </a:r>
            <a:r>
              <a:rPr lang="fr-CH" sz="3200" dirty="0" err="1">
                <a:sym typeface="Wingdings" panose="05000000000000000000" pitchFamily="2" charset="2"/>
              </a:rPr>
              <a:t>level</a:t>
            </a:r>
            <a:r>
              <a:rPr lang="fr-CH" sz="3200" dirty="0">
                <a:sym typeface="Wingdings" panose="05000000000000000000" pitchFamily="2" charset="2"/>
              </a:rPr>
              <a:t> of danger</a:t>
            </a:r>
          </a:p>
          <a:p>
            <a:pPr marL="457200" lvl="1" indent="0">
              <a:buNone/>
            </a:pPr>
            <a:endParaRPr lang="fr-CH" dirty="0"/>
          </a:p>
          <a:p>
            <a:pPr lvl="1"/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06CA65-1C58-4774-A942-F107B8A1C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22</a:t>
            </a:fld>
            <a:endParaRPr lang="fr-CH"/>
          </a:p>
        </p:txBody>
      </p:sp>
      <p:pic>
        <p:nvPicPr>
          <p:cNvPr id="6" name="Immagine 5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1E4ED8E4-15F4-40FF-AE3A-F055ABD92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200" y="2376614"/>
            <a:ext cx="4151531" cy="276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479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773E66-4A6E-4ADD-94A3-FCFA0C3BA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Original image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31C3CB-66C4-4CB2-AB14-C8D62E2C9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fr-CH" dirty="0"/>
          </a:p>
          <a:p>
            <a:pPr lvl="1"/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06CA65-1C58-4774-A942-F107B8A1C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23</a:t>
            </a:fld>
            <a:endParaRPr lang="fr-CH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D31DBCE-5CB4-45BD-BA90-9F0F72EAC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077" y="2201294"/>
            <a:ext cx="367384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00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773E66-4A6E-4ADD-94A3-FCFA0C3BA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Segmented</a:t>
            </a:r>
            <a:r>
              <a:rPr lang="fr-CH" dirty="0">
                <a:solidFill>
                  <a:schemeClr val="accent1"/>
                </a:solidFill>
              </a:rPr>
              <a:t> image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31C3CB-66C4-4CB2-AB14-C8D62E2C9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fr-CH" dirty="0"/>
          </a:p>
          <a:p>
            <a:pPr lvl="1"/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06CA65-1C58-4774-A942-F107B8A1C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24</a:t>
            </a:fld>
            <a:endParaRPr lang="fr-CH"/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5A6E9C58-64CE-41F8-940F-84A01F7E9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077" y="2201294"/>
            <a:ext cx="367384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35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773E66-4A6E-4ADD-94A3-FCFA0C3BA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Better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resolution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31C3CB-66C4-4CB2-AB14-C8D62E2C9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fr-CH" dirty="0"/>
          </a:p>
          <a:p>
            <a:pPr lvl="1"/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06CA65-1C58-4774-A942-F107B8A1C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25</a:t>
            </a:fld>
            <a:endParaRPr lang="fr-CH"/>
          </a:p>
        </p:txBody>
      </p:sp>
      <p:pic>
        <p:nvPicPr>
          <p:cNvPr id="7" name="Image 6" descr="Une image contenant signe, blanc&#10;&#10;Description générée automatiquement">
            <a:extLst>
              <a:ext uri="{FF2B5EF4-FFF2-40B4-BE49-F238E27FC236}">
                <a16:creationId xmlns:a16="http://schemas.microsoft.com/office/drawing/2014/main" id="{857E769B-252E-4BF8-846F-3A47623BE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193" y="1825625"/>
            <a:ext cx="6699613" cy="392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29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773E66-4A6E-4ADD-94A3-FCFA0C3BA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Segmentation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31C3CB-66C4-4CB2-AB14-C8D62E2C9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fr-CH" dirty="0"/>
          </a:p>
          <a:p>
            <a:pPr lvl="1"/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06CA65-1C58-4774-A942-F107B8A1C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26</a:t>
            </a:fld>
            <a:endParaRPr lang="fr-CH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F9BDB53-7643-49E5-BDA7-B032B127E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988" y="1825625"/>
            <a:ext cx="6700024" cy="3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5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773E66-4A6E-4ADD-94A3-FCFA0C3BA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Problems</a:t>
            </a:r>
            <a:r>
              <a:rPr lang="fr-CH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31C3CB-66C4-4CB2-AB14-C8D62E2C9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Image </a:t>
            </a:r>
            <a:r>
              <a:rPr lang="fr-CH" sz="3200" dirty="0" err="1"/>
              <a:t>quality</a:t>
            </a: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>
                <a:sym typeface="Wingdings" panose="05000000000000000000" pitchFamily="2" charset="2"/>
              </a:rPr>
              <a:t>Obstacles segmentation</a:t>
            </a:r>
          </a:p>
          <a:p>
            <a:pPr>
              <a:buClr>
                <a:schemeClr val="accent1"/>
              </a:buClr>
              <a:buSzPct val="130000"/>
            </a:pPr>
            <a:endParaRPr lang="fr-CH" sz="3200" dirty="0">
              <a:sym typeface="Wingdings" panose="05000000000000000000" pitchFamily="2" charset="2"/>
            </a:endParaRPr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 err="1">
                <a:sym typeface="Wingdings" panose="05000000000000000000" pitchFamily="2" charset="2"/>
              </a:rPr>
              <a:t>Voxlogica</a:t>
            </a:r>
            <a:r>
              <a:rPr lang="fr-CH" sz="3200" dirty="0">
                <a:sym typeface="Wingdings" panose="05000000000000000000" pitchFamily="2" charset="2"/>
              </a:rPr>
              <a:t> limitation</a:t>
            </a:r>
          </a:p>
          <a:p>
            <a:pPr marL="457200" lvl="1" indent="0">
              <a:buNone/>
            </a:pPr>
            <a:endParaRPr lang="fr-CH" dirty="0"/>
          </a:p>
          <a:p>
            <a:pPr lvl="1"/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06CA65-1C58-4774-A942-F107B8A1C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27</a:t>
            </a:fld>
            <a:endParaRPr lang="fr-CH"/>
          </a:p>
        </p:txBody>
      </p:sp>
      <p:pic>
        <p:nvPicPr>
          <p:cNvPr id="6" name="Immagine 5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1E4ED8E4-15F4-40FF-AE3A-F055ABD92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394" y="2138489"/>
            <a:ext cx="5175614" cy="344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996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323D83-EA1A-437E-BD84-FE732D07C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Apex Legends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FAF288-6728-4499-8FCC-379752EDF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177" y="2178737"/>
            <a:ext cx="10515600" cy="3081935"/>
          </a:xfrm>
        </p:spPr>
        <p:txBody>
          <a:bodyPr/>
          <a:lstStyle/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First-</a:t>
            </a:r>
            <a:r>
              <a:rPr lang="fr-CH" sz="3200" dirty="0" err="1"/>
              <a:t>person</a:t>
            </a:r>
            <a:r>
              <a:rPr lang="fr-CH" sz="3200" dirty="0"/>
              <a:t> shooter (FPS) Battle Royale</a:t>
            </a:r>
          </a:p>
          <a:p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20 </a:t>
            </a:r>
            <a:r>
              <a:rPr lang="fr-CH" sz="3200" dirty="0" err="1"/>
              <a:t>squads</a:t>
            </a:r>
            <a:r>
              <a:rPr lang="fr-CH" sz="3200" dirty="0"/>
              <a:t> of 3 </a:t>
            </a:r>
            <a:r>
              <a:rPr lang="fr-CH" sz="3200" dirty="0" err="1"/>
              <a:t>members</a:t>
            </a: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 err="1"/>
              <a:t>Dropping</a:t>
            </a:r>
            <a:r>
              <a:rPr lang="fr-CH" sz="3200" dirty="0"/>
              <a:t> </a:t>
            </a:r>
            <a:r>
              <a:rPr lang="fr-CH" sz="3200" dirty="0" err="1"/>
              <a:t>from</a:t>
            </a:r>
            <a:r>
              <a:rPr lang="fr-CH" sz="3200" dirty="0"/>
              <a:t> a plane</a:t>
            </a:r>
          </a:p>
          <a:p>
            <a:endParaRPr lang="fr-CH" dirty="0"/>
          </a:p>
          <a:p>
            <a:endParaRPr lang="fr-CH" dirty="0"/>
          </a:p>
          <a:p>
            <a:endParaRPr lang="fr-CH" dirty="0"/>
          </a:p>
          <a:p>
            <a:endParaRPr lang="fr-CH" dirty="0"/>
          </a:p>
        </p:txBody>
      </p:sp>
      <p:pic>
        <p:nvPicPr>
          <p:cNvPr id="5" name="Image 4" descr="Une image contenant texte, extérieur, bâtiment, homme&#10;&#10;Description générée automatiquement">
            <a:extLst>
              <a:ext uri="{FF2B5EF4-FFF2-40B4-BE49-F238E27FC236}">
                <a16:creationId xmlns:a16="http://schemas.microsoft.com/office/drawing/2014/main" id="{D91E3886-10EB-4865-9662-8F90A5F9E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392" y="1358364"/>
            <a:ext cx="1680579" cy="2371726"/>
          </a:xfrm>
          <a:prstGeom prst="rect">
            <a:avLst/>
          </a:prstGeom>
        </p:spPr>
      </p:pic>
      <p:pic>
        <p:nvPicPr>
          <p:cNvPr id="6" name="Espace réservé du contenu 4" descr="Une image contenant bâtiment, route, rue, voiture&#10;&#10;Description générée automatiquement">
            <a:extLst>
              <a:ext uri="{FF2B5EF4-FFF2-40B4-BE49-F238E27FC236}">
                <a16:creationId xmlns:a16="http://schemas.microsoft.com/office/drawing/2014/main" id="{710E262B-9969-47E9-AECB-B2B9BBA78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523" y="3865027"/>
            <a:ext cx="3367254" cy="189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67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E2CE8B-3CEE-4C5B-9238-9AA1A27B0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Drop and Safe </a:t>
            </a:r>
          </a:p>
        </p:txBody>
      </p:sp>
      <p:pic>
        <p:nvPicPr>
          <p:cNvPr id="6" name="Espace réservé du contenu 4" descr="Une image contenant carte, nid d’abeille, table, assis&#10;&#10;Description générée automatiquement">
            <a:extLst>
              <a:ext uri="{FF2B5EF4-FFF2-40B4-BE49-F238E27FC236}">
                <a16:creationId xmlns:a16="http://schemas.microsoft.com/office/drawing/2014/main" id="{E967DDBD-12E1-4A55-90E6-40F9CF410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51" y="1856508"/>
            <a:ext cx="3892341" cy="3888510"/>
          </a:xfrm>
        </p:spPr>
      </p:pic>
      <p:pic>
        <p:nvPicPr>
          <p:cNvPr id="8" name="Immagine 7" descr="Immagine che contiene tavolo, cibo, favo&#10;&#10;Descrizione generata automaticamente">
            <a:extLst>
              <a:ext uri="{FF2B5EF4-FFF2-40B4-BE49-F238E27FC236}">
                <a16:creationId xmlns:a16="http://schemas.microsoft.com/office/drawing/2014/main" id="{395FD7AB-B08B-4267-AD32-024355DF69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4" r="21754"/>
          <a:stretch/>
        </p:blipFill>
        <p:spPr>
          <a:xfrm>
            <a:off x="6585527" y="1857082"/>
            <a:ext cx="4031673" cy="390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97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CA0A69-08EE-455E-88B5-CA9BC0F4A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Closure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space</a:t>
            </a:r>
            <a:endParaRPr lang="fr-CH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EC46F97-7DA5-41C6-800D-F8A4707659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4405" y="1686800"/>
                <a:ext cx="6820949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 closure space :</a:t>
                </a:r>
              </a:p>
              <a:p>
                <a:pPr lvl="1">
                  <a:lnSpc>
                    <a:spcPct val="150000"/>
                  </a:lnSpc>
                  <a:buClr>
                    <a:schemeClr val="accent1"/>
                  </a:buClr>
                  <a:buSzPct val="130000"/>
                </a:pP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 </m:t>
                    </m:r>
                  </m:oMath>
                </a14:m>
                <a:endParaRPr lang="it-IT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  <a:buClr>
                    <a:schemeClr val="accent1"/>
                  </a:buClr>
                  <a:buSzPct val="130000"/>
                </a:pP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p>
                    </m:sSup>
                    <m:r>
                      <a:rPr lang="fr-CH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dirty="0"/>
                  <a:t>Satisfying : </a:t>
                </a:r>
              </a:p>
              <a:p>
                <a:pPr lvl="1">
                  <a:lnSpc>
                    <a:spcPct val="150000"/>
                  </a:lnSpc>
                  <a:buClr>
                    <a:schemeClr val="accent1"/>
                  </a:buClr>
                  <a:buSzPct val="130000"/>
                </a:pP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</m:d>
                    <m:r>
                      <a:rPr lang="fr-CH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  <a:buClr>
                    <a:schemeClr val="accent1"/>
                  </a:buClr>
                  <a:buSzPct val="130000"/>
                </a:pP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  <a:buClr>
                    <a:schemeClr val="accent1"/>
                  </a:buClr>
                  <a:buSzPct val="130000"/>
                </a:pP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CH" i="1">
                            <a:latin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H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CH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H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CH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EC46F97-7DA5-41C6-800D-F8A4707659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4405" y="1686800"/>
                <a:ext cx="6820949" cy="4351338"/>
              </a:xfrm>
              <a:blipFill>
                <a:blip r:embed="rId2"/>
                <a:stretch>
                  <a:fillRect l="-1609" t="-8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FDC97F-3F67-4159-8770-E68CF8C9B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3513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7EE097-A772-4333-A043-5DF0CA66A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Buildings, Chokes and </a:t>
            </a:r>
            <a:r>
              <a:rPr lang="fr-CH" dirty="0" err="1">
                <a:solidFill>
                  <a:schemeClr val="accent1"/>
                </a:solidFill>
              </a:rPr>
              <a:t>Mountains</a:t>
            </a:r>
            <a:r>
              <a:rPr lang="fr-CH" dirty="0">
                <a:solidFill>
                  <a:schemeClr val="accent1"/>
                </a:solidFill>
              </a:rPr>
              <a:t> Segmentation </a:t>
            </a:r>
          </a:p>
        </p:txBody>
      </p:sp>
      <p:pic>
        <p:nvPicPr>
          <p:cNvPr id="8" name="Immagine 7" descr="Immagine che contiene favo, mappa, tavolo, sedendo&#10;&#10;Descrizione generata automaticamente">
            <a:extLst>
              <a:ext uri="{FF2B5EF4-FFF2-40B4-BE49-F238E27FC236}">
                <a16:creationId xmlns:a16="http://schemas.microsoft.com/office/drawing/2014/main" id="{8D5B6459-DB0F-401D-A935-CBABAC409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895" y="1877595"/>
            <a:ext cx="4622210" cy="461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580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8815A4A-5AB7-4B71-A44E-D1DFDB867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2245"/>
            <a:ext cx="10515600" cy="4351338"/>
          </a:xfrm>
        </p:spPr>
        <p:txBody>
          <a:bodyPr/>
          <a:lstStyle/>
          <a:p>
            <a:pPr>
              <a:lnSpc>
                <a:spcPct val="250000"/>
              </a:lnSpc>
              <a:buClr>
                <a:schemeClr val="accent1"/>
              </a:buClr>
              <a:buSzPct val="130000"/>
            </a:pPr>
            <a:r>
              <a:rPr lang="it-IT" sz="3200" dirty="0" err="1"/>
              <a:t>Loot</a:t>
            </a:r>
            <a:r>
              <a:rPr lang="it-IT" sz="3200" dirty="0"/>
              <a:t> time </a:t>
            </a:r>
            <a:r>
              <a:rPr lang="it-IT" sz="3200" dirty="0" err="1"/>
              <a:t>estimation</a:t>
            </a:r>
            <a:endParaRPr lang="it-IT" sz="3200" dirty="0"/>
          </a:p>
          <a:p>
            <a:pPr>
              <a:lnSpc>
                <a:spcPct val="250000"/>
              </a:lnSpc>
              <a:buClr>
                <a:schemeClr val="accent1"/>
              </a:buClr>
              <a:buSzPct val="130000"/>
            </a:pPr>
            <a:r>
              <a:rPr lang="it-IT" sz="3200" dirty="0" err="1"/>
              <a:t>Dangerousness</a:t>
            </a:r>
            <a:r>
              <a:rPr lang="it-IT" sz="3200" dirty="0"/>
              <a:t> of area</a:t>
            </a:r>
          </a:p>
          <a:p>
            <a:pPr>
              <a:lnSpc>
                <a:spcPct val="250000"/>
              </a:lnSpc>
              <a:buClr>
                <a:schemeClr val="accent1"/>
              </a:buClr>
              <a:buSzPct val="130000"/>
            </a:pPr>
            <a:r>
              <a:rPr lang="it-IT" sz="3200" dirty="0" err="1"/>
              <a:t>Dangerousness</a:t>
            </a:r>
            <a:r>
              <a:rPr lang="it-IT" sz="3200" dirty="0"/>
              <a:t> of </a:t>
            </a:r>
            <a:r>
              <a:rPr lang="it-IT" sz="3200" dirty="0" err="1"/>
              <a:t>rotation</a:t>
            </a:r>
            <a:r>
              <a:rPr lang="it-IT" sz="3200" dirty="0"/>
              <a:t> to </a:t>
            </a:r>
            <a:r>
              <a:rPr lang="it-IT" sz="3200" dirty="0" err="1"/>
              <a:t>safe</a:t>
            </a:r>
            <a:r>
              <a:rPr lang="it-IT" sz="3200" dirty="0"/>
              <a:t> zone</a:t>
            </a:r>
          </a:p>
          <a:p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31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Find</a:t>
            </a:r>
            <a:r>
              <a:rPr lang="fr-CH" dirty="0">
                <a:solidFill>
                  <a:schemeClr val="accent1"/>
                </a:solidFill>
              </a:rPr>
              <a:t> best area to drop</a:t>
            </a:r>
          </a:p>
        </p:txBody>
      </p:sp>
      <p:pic>
        <p:nvPicPr>
          <p:cNvPr id="6" name="Immagine 5" descr="Immagine che contiene favo, mappa, tavolo, sedendo&#10;&#10;Descrizione generata automaticamente">
            <a:extLst>
              <a:ext uri="{FF2B5EF4-FFF2-40B4-BE49-F238E27FC236}">
                <a16:creationId xmlns:a16="http://schemas.microsoft.com/office/drawing/2014/main" id="{C52F5756-6D60-46C0-9A0E-8D2079DD6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905" y="1971953"/>
            <a:ext cx="3316895" cy="331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4814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32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Slum</a:t>
            </a:r>
            <a:r>
              <a:rPr lang="fr-CH" dirty="0">
                <a:solidFill>
                  <a:schemeClr val="accent1"/>
                </a:solidFill>
              </a:rPr>
              <a:t> Lake</a:t>
            </a:r>
          </a:p>
        </p:txBody>
      </p:sp>
      <p:pic>
        <p:nvPicPr>
          <p:cNvPr id="9" name="Espace réservé du contenu 8" descr="Une image contenant nid d’abeille, assis, table, groupe&#10;&#10;Description générée automatiquement">
            <a:extLst>
              <a:ext uri="{FF2B5EF4-FFF2-40B4-BE49-F238E27FC236}">
                <a16:creationId xmlns:a16="http://schemas.microsoft.com/office/drawing/2014/main" id="{07A0B8DF-AF08-4730-A345-279DA8D89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9761"/>
          <a:stretch/>
        </p:blipFill>
        <p:spPr>
          <a:xfrm>
            <a:off x="3304638" y="1777103"/>
            <a:ext cx="5582723" cy="4492831"/>
          </a:xfrm>
        </p:spPr>
      </p:pic>
    </p:spTree>
    <p:extLst>
      <p:ext uri="{BB962C8B-B14F-4D97-AF65-F5344CB8AC3E}">
        <p14:creationId xmlns:p14="http://schemas.microsoft.com/office/powerpoint/2010/main" val="29058293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33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Color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Threshold</a:t>
            </a:r>
            <a:endParaRPr lang="fr-CH" dirty="0">
              <a:solidFill>
                <a:schemeClr val="accent1"/>
              </a:solidFill>
            </a:endParaRPr>
          </a:p>
        </p:txBody>
      </p:sp>
      <p:pic>
        <p:nvPicPr>
          <p:cNvPr id="7" name="Espace réservé du contenu 6" descr="Une image contenant toile, clôture, objet, nid d’abeille&#10;&#10;Description générée automatiquement">
            <a:extLst>
              <a:ext uri="{FF2B5EF4-FFF2-40B4-BE49-F238E27FC236}">
                <a16:creationId xmlns:a16="http://schemas.microsoft.com/office/drawing/2014/main" id="{733CCB3E-FC23-46B3-BC8C-FECB100A2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0051"/>
          <a:stretch/>
        </p:blipFill>
        <p:spPr>
          <a:xfrm>
            <a:off x="5730937" y="1956831"/>
            <a:ext cx="4956331" cy="3960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839B244-8232-46B6-810F-03ABC13AEB9E}"/>
                  </a:ext>
                </a:extLst>
              </p:cNvPr>
              <p:cNvSpPr txBox="1"/>
              <p:nvPr/>
            </p:nvSpPr>
            <p:spPr>
              <a:xfrm>
                <a:off x="689094" y="3429000"/>
                <a:ext cx="514826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𝐼𝑚</m:t>
                      </m:r>
                      <m:sSub>
                        <m:sSubPr>
                          <m:ctrlPr>
                            <a:rPr lang="fr-CH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fr-CH" sz="2000" b="0" i="1" smtClean="0">
                              <a:latin typeface="Cambria Math" panose="02040503050406030204" pitchFamily="18" charset="0"/>
                            </a:rPr>
                            <m:t>𝑡h𝑟𝑒𝑠h𝑜𝑙𝑑</m:t>
                          </m:r>
                        </m:sub>
                      </m:sSub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CH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sz="2000" b="0" i="1" smtClean="0">
                              <a:latin typeface="Cambria Math" panose="02040503050406030204" pitchFamily="18" charset="0"/>
                            </a:rPr>
                            <m:t>65&lt;</m:t>
                          </m:r>
                          <m:r>
                            <a:rPr lang="fr-CH" sz="2000" b="0" i="1" smtClean="0">
                              <a:latin typeface="Cambria Math" panose="02040503050406030204" pitchFamily="18" charset="0"/>
                            </a:rPr>
                            <m:t>𝑟𝑒𝑑</m:t>
                          </m:r>
                          <m:r>
                            <a:rPr lang="fr-CH" sz="2000" b="0" i="1" smtClean="0">
                              <a:latin typeface="Cambria Math" panose="02040503050406030204" pitchFamily="18" charset="0"/>
                            </a:rPr>
                            <m:t>&lt;230</m:t>
                          </m:r>
                        </m:e>
                      </m:d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</m:oMath>
                  </m:oMathPara>
                </a14:m>
                <a:endParaRPr lang="fr-CH" sz="2000" b="0" i="1" dirty="0">
                  <a:latin typeface="Cambria Math" panose="02040503050406030204" pitchFamily="18" charset="0"/>
                </a:endParaRPr>
              </a:p>
              <a:p>
                <a:pPr lvl="3" algn="just"/>
                <a:r>
                  <a:rPr lang="fr-CH" sz="2000" b="0" dirty="0"/>
                  <a:t>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CH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sz="2000" b="0" i="1" smtClean="0">
                            <a:latin typeface="Cambria Math" panose="02040503050406030204" pitchFamily="18" charset="0"/>
                          </a:rPr>
                          <m:t>55&lt;</m:t>
                        </m:r>
                        <m:r>
                          <a:rPr lang="fr-CH" sz="2000" b="0" i="1" smtClean="0">
                            <a:latin typeface="Cambria Math" panose="02040503050406030204" pitchFamily="18" charset="0"/>
                          </a:rPr>
                          <m:t>𝑔𝑟𝑒𝑒𝑛</m:t>
                        </m:r>
                        <m:r>
                          <a:rPr lang="fr-CH" sz="2000" b="0" i="1" smtClean="0">
                            <a:latin typeface="Cambria Math" panose="02040503050406030204" pitchFamily="18" charset="0"/>
                          </a:rPr>
                          <m:t>&lt;230</m:t>
                        </m:r>
                      </m:e>
                    </m:d>
                    <m:r>
                      <a:rPr lang="fr-CH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H" sz="20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fr-CH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CH" sz="2000" b="0" i="1" dirty="0">
                  <a:latin typeface="Cambria Math" panose="02040503050406030204" pitchFamily="18" charset="0"/>
                </a:endParaRPr>
              </a:p>
              <a:p>
                <a:pPr lvl="3"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   (60&lt;</m:t>
                      </m:r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𝑏𝑙𝑢𝑒</m:t>
                      </m:r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&lt;230)</m:t>
                      </m:r>
                    </m:oMath>
                  </m:oMathPara>
                </a14:m>
                <a:endParaRPr lang="fr-CH" sz="200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839B244-8232-46B6-810F-03ABC13AE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94" y="3429000"/>
                <a:ext cx="5148263" cy="1015663"/>
              </a:xfrm>
              <a:prstGeom prst="rect">
                <a:avLst/>
              </a:prstGeom>
              <a:blipFill>
                <a:blip r:embed="rId3"/>
                <a:stretch>
                  <a:fillRect b="-5422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34132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34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262"/>
            <a:ext cx="10515600" cy="1325563"/>
          </a:xfrm>
        </p:spPr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Smooth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Filter</a:t>
            </a:r>
            <a:endParaRPr lang="fr-CH" dirty="0">
              <a:solidFill>
                <a:schemeClr val="accent1"/>
              </a:solidFill>
            </a:endParaRPr>
          </a:p>
        </p:txBody>
      </p:sp>
      <p:pic>
        <p:nvPicPr>
          <p:cNvPr id="8" name="Espace réservé du contenu 7" descr="Une image contenant pluie&#10;&#10;Description générée automatiquement">
            <a:extLst>
              <a:ext uri="{FF2B5EF4-FFF2-40B4-BE49-F238E27FC236}">
                <a16:creationId xmlns:a16="http://schemas.microsoft.com/office/drawing/2014/main" id="{8619EE03-C680-4D93-9071-87B1A52A9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0051"/>
          <a:stretch/>
        </p:blipFill>
        <p:spPr>
          <a:xfrm>
            <a:off x="5737347" y="1950092"/>
            <a:ext cx="4956331" cy="3960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835DD7F-ED22-4F6F-9060-774E75879942}"/>
                  </a:ext>
                </a:extLst>
              </p:cNvPr>
              <p:cNvSpPr txBox="1"/>
              <p:nvPr/>
            </p:nvSpPr>
            <p:spPr>
              <a:xfrm>
                <a:off x="384294" y="3429000"/>
                <a:ext cx="5148263" cy="1040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𝐼𝑚</m:t>
                      </m:r>
                      <m:sSub>
                        <m:sSubPr>
                          <m:ctrlPr>
                            <a:rPr lang="fr-CH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𝑓𝑖𝑙𝑡𝑒𝑟𝑒𝑑</m:t>
                          </m:r>
                        </m:sub>
                      </m:sSub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𝑓𝑙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sz="2000" i="1">
                              <a:latin typeface="Cambria Math" panose="02040503050406030204" pitchFamily="18" charset="0"/>
                            </a:rPr>
                            <m:t>𝐼𝑚</m:t>
                          </m:r>
                          <m:sSub>
                            <m:sSubPr>
                              <m:ctrlPr>
                                <a:rPr lang="fr-CH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sz="20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fr-CH" sz="2000" i="1">
                                  <a:latin typeface="Cambria Math" panose="02040503050406030204" pitchFamily="18" charset="0"/>
                                </a:rPr>
                                <m:t>𝑡h𝑟𝑒𝑠h𝑜𝑙𝑑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2000" b="0" i="1" dirty="0">
                  <a:latin typeface="Cambria Math" panose="02040503050406030204" pitchFamily="18" charset="0"/>
                </a:endParaRPr>
              </a:p>
              <a:p>
                <a:r>
                  <a:rPr lang="fr-FR" sz="2000" b="0" dirty="0"/>
                  <a:t>	      </a:t>
                </a:r>
                <a14:m>
                  <m:oMath xmlns:m="http://schemas.openxmlformats.org/officeDocument/2006/math">
                    <m:r>
                      <a:rPr lang="fr-FR" sz="2000" dirty="0">
                        <a:latin typeface="Cambria Math" panose="02040503050406030204" pitchFamily="18" charset="0"/>
                      </a:rPr>
                      <m:t>	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≤3</m:t>
                        </m:r>
                      </m:sup>
                    </m:sSup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≥3</m:t>
                        </m:r>
                      </m:sup>
                    </m:sSup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𝑛𝑜𝑡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sz="2000" i="1">
                        <a:latin typeface="Cambria Math" panose="02040503050406030204" pitchFamily="18" charset="0"/>
                      </a:rPr>
                      <m:t>𝐼𝑚</m:t>
                    </m:r>
                    <m:sSub>
                      <m:sSubPr>
                        <m:ctrlPr>
                          <a:rPr lang="fr-CH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fr-CH" sz="2000" i="1">
                            <a:latin typeface="Cambria Math" panose="02040503050406030204" pitchFamily="18" charset="0"/>
                          </a:rPr>
                          <m:t>𝑡h𝑟𝑒𝑠h𝑜𝑙𝑑</m:t>
                        </m:r>
                      </m:sub>
                    </m:sSub>
                  </m:oMath>
                </a14:m>
                <a:r>
                  <a:rPr lang="fr-FR" sz="2000" b="0" dirty="0"/>
                  <a:t>))</a:t>
                </a:r>
              </a:p>
              <a:p>
                <a:endParaRPr lang="fr-CH" sz="2000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835DD7F-ED22-4F6F-9060-774E75879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94" y="3429000"/>
                <a:ext cx="5148263" cy="10402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047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35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Zone </a:t>
            </a:r>
            <a:r>
              <a:rPr lang="fr-CH" dirty="0" err="1">
                <a:solidFill>
                  <a:schemeClr val="accent1"/>
                </a:solidFill>
              </a:rPr>
              <a:t>definition</a:t>
            </a:r>
            <a:endParaRPr lang="fr-CH" dirty="0">
              <a:solidFill>
                <a:schemeClr val="accent1"/>
              </a:solidFill>
            </a:endParaRPr>
          </a:p>
        </p:txBody>
      </p:sp>
      <p:pic>
        <p:nvPicPr>
          <p:cNvPr id="7" name="Espace réservé du contenu 6" descr="Une image contenant lumière, fleur&#10;&#10;Description générée automatiquement">
            <a:extLst>
              <a:ext uri="{FF2B5EF4-FFF2-40B4-BE49-F238E27FC236}">
                <a16:creationId xmlns:a16="http://schemas.microsoft.com/office/drawing/2014/main" id="{84B945BB-3602-496D-B71E-C9332CE5F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0051"/>
          <a:stretch/>
        </p:blipFill>
        <p:spPr>
          <a:xfrm>
            <a:off x="5735054" y="1949244"/>
            <a:ext cx="4956331" cy="3960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BD29275-C4EA-439E-B1A7-579F2D70BA36}"/>
                  </a:ext>
                </a:extLst>
              </p:cNvPr>
              <p:cNvSpPr txBox="1"/>
              <p:nvPr/>
            </p:nvSpPr>
            <p:spPr>
              <a:xfrm>
                <a:off x="1354841" y="3623409"/>
                <a:ext cx="51482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𝑍𝑜𝑛𝑒</m:t>
                      </m:r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≤160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𝑆𝑙𝑢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𝑐𝑒𝑛𝑡𝑒𝑟𝑠</m:t>
                          </m:r>
                        </m:sub>
                      </m:sSub>
                    </m:oMath>
                  </m:oMathPara>
                </a14:m>
                <a:endParaRPr lang="fr-CH" sz="2000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BD29275-C4EA-439E-B1A7-579F2D70B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841" y="3623409"/>
                <a:ext cx="5148263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09658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36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Segmentation</a:t>
            </a:r>
          </a:p>
        </p:txBody>
      </p:sp>
      <p:pic>
        <p:nvPicPr>
          <p:cNvPr id="12" name="Espace réservé du contenu 11" descr="Une image contenant portable, feux d’artifice, ordinateur&#10;&#10;Description générée automatiquement">
            <a:extLst>
              <a:ext uri="{FF2B5EF4-FFF2-40B4-BE49-F238E27FC236}">
                <a16:creationId xmlns:a16="http://schemas.microsoft.com/office/drawing/2014/main" id="{03A03261-3232-45DF-A7A1-8BE5E6F2B4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0051"/>
          <a:stretch/>
        </p:blipFill>
        <p:spPr>
          <a:xfrm>
            <a:off x="5737344" y="1948269"/>
            <a:ext cx="4956331" cy="3960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0BF15A1-C6BD-4FEE-87B9-1654F880EF96}"/>
                  </a:ext>
                </a:extLst>
              </p:cNvPr>
              <p:cNvSpPr txBox="1"/>
              <p:nvPr/>
            </p:nvSpPr>
            <p:spPr>
              <a:xfrm>
                <a:off x="188745" y="3598787"/>
                <a:ext cx="5548599" cy="424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𝑆𝑙𝑢𝑚𝐵𝑢𝑖𝑙𝑑𝑖𝑛𝑔</m:t>
                    </m:r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𝑏𝑖𝑛𝑎𝑟𝑦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sz="2000" i="1">
                        <a:latin typeface="Cambria Math" panose="02040503050406030204" pitchFamily="18" charset="0"/>
                      </a:rPr>
                      <m:t>𝐼𝑚</m:t>
                    </m:r>
                    <m:sSub>
                      <m:sSubPr>
                        <m:ctrlPr>
                          <a:rPr lang="fr-CH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𝑓𝑖𝑙𝑡𝑒𝑟𝑒𝑑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𝑍𝑜𝑛𝑒</m:t>
                    </m:r>
                  </m:oMath>
                </a14:m>
                <a:r>
                  <a:rPr lang="fr-CH" sz="2000" dirty="0"/>
                  <a:t> 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0BF15A1-C6BD-4FEE-87B9-1654F880E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45" y="3598787"/>
                <a:ext cx="5548599" cy="424732"/>
              </a:xfrm>
              <a:prstGeom prst="rect">
                <a:avLst/>
              </a:prstGeom>
              <a:blipFill>
                <a:blip r:embed="rId3"/>
                <a:stretch>
                  <a:fillRect l="-549" b="-1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8861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37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Slum</a:t>
            </a:r>
            <a:r>
              <a:rPr lang="fr-CH" dirty="0">
                <a:solidFill>
                  <a:schemeClr val="accent1"/>
                </a:solidFill>
              </a:rPr>
              <a:t> Buildings</a:t>
            </a:r>
          </a:p>
        </p:txBody>
      </p:sp>
      <p:pic>
        <p:nvPicPr>
          <p:cNvPr id="12" name="Espace réservé du contenu 11" descr="Une image contenant portable, feux d’artifice&#10;&#10;Description générée automatiquement">
            <a:extLst>
              <a:ext uri="{FF2B5EF4-FFF2-40B4-BE49-F238E27FC236}">
                <a16:creationId xmlns:a16="http://schemas.microsoft.com/office/drawing/2014/main" id="{D810880B-0C5F-4E95-B684-273946BDC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0051"/>
          <a:stretch/>
        </p:blipFill>
        <p:spPr>
          <a:xfrm>
            <a:off x="5737345" y="1948268"/>
            <a:ext cx="4956331" cy="3960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8CFE2212-F85F-497F-8C93-61AB78B8D40D}"/>
                  </a:ext>
                </a:extLst>
              </p:cNvPr>
              <p:cNvSpPr txBox="1"/>
              <p:nvPr/>
            </p:nvSpPr>
            <p:spPr>
              <a:xfrm>
                <a:off x="243389" y="3657104"/>
                <a:ext cx="5548599" cy="732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𝑆𝑙𝑢𝑚𝐵𝑢𝑖𝑙𝑑𝑖𝑛𝑔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𝑐𝑜𝑙𝑜𝑟𝑒𝑑</m:t>
                          </m:r>
                        </m:sub>
                      </m:sSub>
                      <m:r>
                        <a:rPr lang="fr-FR" sz="20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r-FR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𝑀𝑎𝑠𝑘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i="1">
                          <a:latin typeface="Cambria Math" panose="02040503050406030204" pitchFamily="18" charset="0"/>
                        </a:rPr>
                        <m:t>𝑆𝑙𝑢𝑚𝐵𝑢𝑖𝑙𝑑𝑖𝑛𝑔</m:t>
                      </m:r>
                      <m:sSub>
                        <m:sSub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𝑏𝑖𝑛𝑎𝑟𝑦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𝐼𝑚𝑎𝑔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𝑂𝑟𝑖𝑔𝑖𝑛𝑎𝑙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CH" sz="2000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8CFE2212-F85F-497F-8C93-61AB78B8D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89" y="3657104"/>
                <a:ext cx="5548599" cy="732829"/>
              </a:xfrm>
              <a:prstGeom prst="rect">
                <a:avLst/>
              </a:prstGeom>
              <a:blipFill>
                <a:blip r:embed="rId3"/>
                <a:stretch>
                  <a:fillRect l="-549" b="-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81495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41A24D-3851-4BB2-B3FD-37B04B62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38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83A995-D038-4E9A-9F53-E935D95C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Final segmentation</a:t>
            </a:r>
          </a:p>
        </p:txBody>
      </p:sp>
      <p:pic>
        <p:nvPicPr>
          <p:cNvPr id="8" name="Image 7" descr="Une image contenant grand, pluie&#10;&#10;Description générée automatiquement">
            <a:extLst>
              <a:ext uri="{FF2B5EF4-FFF2-40B4-BE49-F238E27FC236}">
                <a16:creationId xmlns:a16="http://schemas.microsoft.com/office/drawing/2014/main" id="{0807244F-A4C2-4469-86ED-9760A4A53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737" y="1690688"/>
            <a:ext cx="4405725" cy="4405725"/>
          </a:xfrm>
          <a:prstGeom prst="rect">
            <a:avLst/>
          </a:prstGeom>
        </p:spPr>
      </p:pic>
      <p:pic>
        <p:nvPicPr>
          <p:cNvPr id="10" name="Espace réservé du contenu 8" descr="Une image contenant nid d’abeille, assis, table, groupe&#10;&#10;Description générée automatiquement">
            <a:extLst>
              <a:ext uri="{FF2B5EF4-FFF2-40B4-BE49-F238E27FC236}">
                <a16:creationId xmlns:a16="http://schemas.microsoft.com/office/drawing/2014/main" id="{0826AFA5-BD22-4F43-9A43-260C1543DA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38" y="1690688"/>
            <a:ext cx="4405725" cy="4405725"/>
          </a:xfrm>
        </p:spPr>
      </p:pic>
    </p:spTree>
    <p:extLst>
      <p:ext uri="{BB962C8B-B14F-4D97-AF65-F5344CB8AC3E}">
        <p14:creationId xmlns:p14="http://schemas.microsoft.com/office/powerpoint/2010/main" val="29602195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B47EE7-A2E7-44EC-803C-1C23DF25E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01284"/>
            <a:ext cx="10515600" cy="1325563"/>
          </a:xfrm>
        </p:spPr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Agenda</a:t>
            </a:r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503DDE73-A26F-4D6F-8AEE-35F60D41E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37" r="3354"/>
          <a:stretch/>
        </p:blipFill>
        <p:spPr>
          <a:xfrm>
            <a:off x="1545671" y="1729920"/>
            <a:ext cx="9100657" cy="339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98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Sottotitolo 2">
                <a:extLst>
                  <a:ext uri="{FF2B5EF4-FFF2-40B4-BE49-F238E27FC236}">
                    <a16:creationId xmlns:a16="http://schemas.microsoft.com/office/drawing/2014/main" id="{3D473AE6-B0B5-4F34-BEC5-444630E235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5748" y="1627467"/>
                <a:ext cx="5121335" cy="36030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20000"/>
                  </a:lnSpc>
                  <a:buClr>
                    <a:schemeClr val="accent1"/>
                  </a:buClr>
                  <a:buSzPct val="130000"/>
                </a:pPr>
                <a:endParaRPr lang="it-IT" dirty="0"/>
              </a:p>
              <a:p>
                <a:pPr marL="342900" indent="-342900">
                  <a:lnSpc>
                    <a:spcPct val="120000"/>
                  </a:lnSpc>
                  <a:buClr>
                    <a:schemeClr val="accent1"/>
                  </a:buClr>
                  <a:buSzPct val="130000"/>
                </a:pPr>
                <a:r>
                  <a:rPr lang="it-IT" dirty="0"/>
                  <a:t>A relation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/>
                      <m:t>×</m:t>
                    </m:r>
                    <m:r>
                      <m:rPr>
                        <m:nor/>
                      </m:rPr>
                      <a:rPr lang="it-IT"/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it-IT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200000"/>
                  </a:lnSpc>
                  <a:buClr>
                    <a:schemeClr val="accent1"/>
                  </a:buClr>
                  <a:buSzPct val="13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p>
                    </m:sSup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→ 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p>
                    </m:sSup>
                  </m:oMath>
                </a14:m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342900" indent="-342900">
                  <a:lnSpc>
                    <a:spcPct val="200000"/>
                  </a:lnSpc>
                  <a:buClr>
                    <a:schemeClr val="accent1"/>
                  </a:buClr>
                  <a:buSzPct val="13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≜</m:t>
                    </m:r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d>
                      <m:dPr>
                        <m:begChr m:val="{"/>
                        <m:endChr m:val="|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∃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∈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200000"/>
                  </a:lnSpc>
                  <a:buClr>
                    <a:schemeClr val="accent1"/>
                  </a:buClr>
                  <a:buSzPct val="130000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𝑐𝑙𝑜𝑠𝑢𝑟𝑒</m:t>
                    </m:r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𝑠𝑝𝑎𝑐𝑒</m:t>
                    </m:r>
                    <m:r>
                      <a:rPr lang="it-IT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Sottotitolo 2">
                <a:extLst>
                  <a:ext uri="{FF2B5EF4-FFF2-40B4-BE49-F238E27FC236}">
                    <a16:creationId xmlns:a16="http://schemas.microsoft.com/office/drawing/2014/main" id="{3D473AE6-B0B5-4F34-BEC5-444630E23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748" y="1627467"/>
                <a:ext cx="5121335" cy="3603065"/>
              </a:xfrm>
              <a:prstGeom prst="rect">
                <a:avLst/>
              </a:prstGeom>
              <a:blipFill>
                <a:blip r:embed="rId2"/>
                <a:stretch>
                  <a:fillRect l="-29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sedendo, tavolo, fotografia, rosso&#10;&#10;Descrizione generata automaticamente">
            <a:extLst>
              <a:ext uri="{FF2B5EF4-FFF2-40B4-BE49-F238E27FC236}">
                <a16:creationId xmlns:a16="http://schemas.microsoft.com/office/drawing/2014/main" id="{EA01E6B1-D0E7-4371-9B25-C7CA84E311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139" y="1386300"/>
            <a:ext cx="3475187" cy="2505880"/>
          </a:xfrm>
          <a:prstGeom prst="rect">
            <a:avLst/>
          </a:prstGeom>
        </p:spPr>
      </p:pic>
      <p:pic>
        <p:nvPicPr>
          <p:cNvPr id="6" name="Immagine 6" descr="Immagine che contiene fotografia, verde, pensile, piccolo&#10;&#10;Descrizione generata automaticamente">
            <a:extLst>
              <a:ext uri="{FF2B5EF4-FFF2-40B4-BE49-F238E27FC236}">
                <a16:creationId xmlns:a16="http://schemas.microsoft.com/office/drawing/2014/main" id="{43BCA9B2-2604-4A94-9EB3-13CD302BB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111" y="3875402"/>
            <a:ext cx="3321242" cy="2505880"/>
          </a:xfrm>
          <a:prstGeom prst="rect">
            <a:avLst/>
          </a:prstGeom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3114937B-5F0D-41EA-98BB-B536432DE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549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accent1"/>
                </a:solidFill>
              </a:rPr>
              <a:t>Quasi-discrete </a:t>
            </a:r>
            <a:r>
              <a:rPr lang="it-IT" dirty="0" err="1">
                <a:solidFill>
                  <a:schemeClr val="accent1"/>
                </a:solidFill>
              </a:rPr>
              <a:t>closure</a:t>
            </a:r>
            <a:r>
              <a:rPr lang="it-IT" dirty="0">
                <a:solidFill>
                  <a:schemeClr val="accent1"/>
                </a:solidFill>
              </a:rPr>
              <a:t> </a:t>
            </a:r>
            <a:r>
              <a:rPr lang="it-IT" dirty="0" err="1">
                <a:solidFill>
                  <a:schemeClr val="accent1"/>
                </a:solidFill>
              </a:rPr>
              <a:t>space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2A0CC6E-9875-4D48-AEBC-48D0D2FF9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158972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7C3AD7-EAA1-4099-A15B-BE043E05D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/>
          <a:lstStyle/>
          <a:p>
            <a:r>
              <a:rPr lang="fr-CH" dirty="0" err="1">
                <a:solidFill>
                  <a:schemeClr val="accent1"/>
                </a:solidFill>
              </a:rPr>
              <a:t>Topological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Reasoning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F39A5B7-6D2A-4446-A8BE-AA2F0216CB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51546"/>
            <a:ext cx="9144000" cy="1655762"/>
          </a:xfrm>
        </p:spPr>
        <p:txBody>
          <a:bodyPr/>
          <a:lstStyle/>
          <a:p>
            <a:r>
              <a:rPr lang="fr-CH" dirty="0"/>
              <a:t>Jonathan Lo, Tommaso </a:t>
            </a:r>
            <a:r>
              <a:rPr lang="fr-CH" dirty="0" err="1"/>
              <a:t>Peletta</a:t>
            </a:r>
            <a:r>
              <a:rPr lang="fr-CH" dirty="0"/>
              <a:t>, Adrien </a:t>
            </a:r>
            <a:r>
              <a:rPr lang="fr-CH" dirty="0" err="1"/>
              <a:t>Razurel</a:t>
            </a:r>
            <a:endParaRPr lang="fr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5471818-4672-4C49-A3B5-CCAD84952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40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46548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E53DCF-4303-43C4-B133-14E8EFD4E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549"/>
            <a:ext cx="10515600" cy="1325563"/>
          </a:xfrm>
        </p:spPr>
        <p:txBody>
          <a:bodyPr/>
          <a:lstStyle/>
          <a:p>
            <a:pPr algn="ctr"/>
            <a:r>
              <a:rPr lang="it-IT" dirty="0" err="1">
                <a:solidFill>
                  <a:schemeClr val="accent1"/>
                </a:solidFill>
              </a:rPr>
              <a:t>Enrichment</a:t>
            </a:r>
            <a:endParaRPr lang="en-GB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DFE2DF4-C412-444F-99FC-AC4098FBF4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84534" y="1438884"/>
                <a:ext cx="461744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it-IT" sz="2400" b="0" dirty="0"/>
                  <a:t>Distance </a:t>
                </a:r>
                <a:r>
                  <a:rPr lang="it-IT" sz="2400" dirty="0"/>
                  <a:t>:</a:t>
                </a:r>
              </a:p>
              <a:p>
                <a:pPr>
                  <a:buClr>
                    <a:schemeClr val="accent1"/>
                  </a:buClr>
                  <a:buSzPct val="130000"/>
                </a:pPr>
                <a:r>
                  <a:rPr lang="it-IT" sz="2400" dirty="0"/>
                  <a:t>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×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≥0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∪{∞}</m:t>
                    </m:r>
                  </m:oMath>
                </a14:m>
                <a:r>
                  <a:rPr lang="en-GB" sz="2400" dirty="0"/>
                  <a:t> </a:t>
                </a:r>
              </a:p>
              <a:p>
                <a:pPr>
                  <a:lnSpc>
                    <a:spcPct val="100000"/>
                  </a:lnSpc>
                  <a:buClr>
                    <a:schemeClr val="accent1"/>
                  </a:buClr>
                  <a:buSzPct val="130000"/>
                </a:pPr>
                <a:r>
                  <a:rPr lang="it-IT" sz="2400" b="0" dirty="0"/>
                  <a:t>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2400" dirty="0"/>
              </a:p>
              <a:p>
                <a:pPr>
                  <a:lnSpc>
                    <a:spcPct val="100000"/>
                  </a:lnSpc>
                  <a:buClr>
                    <a:schemeClr val="accent1"/>
                  </a:buClr>
                  <a:buSzPct val="130000"/>
                </a:pPr>
                <a:endParaRPr lang="en-GB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GB" sz="2400" dirty="0"/>
                  <a:t>Attribute valuation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GB" sz="2400" dirty="0"/>
                  <a:t> :</a:t>
                </a:r>
              </a:p>
              <a:p>
                <a:pPr>
                  <a:lnSpc>
                    <a:spcPct val="100000"/>
                  </a:lnSpc>
                  <a:buClr>
                    <a:schemeClr val="accent1"/>
                  </a:buClr>
                  <a:buSzPct val="130000"/>
                </a:pPr>
                <a:r>
                  <a:rPr lang="en-GB" sz="2400" i="1" dirty="0"/>
                  <a:t> A, V</a:t>
                </a:r>
                <a:r>
                  <a:rPr lang="en-GB" sz="2400" dirty="0"/>
                  <a:t> attribute name and value</a:t>
                </a:r>
              </a:p>
              <a:p>
                <a:pPr>
                  <a:lnSpc>
                    <a:spcPct val="100000"/>
                  </a:lnSpc>
                  <a:buClr>
                    <a:schemeClr val="accent1"/>
                  </a:buClr>
                  <a:buSzPct val="130000"/>
                </a:pP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𝒜</m:t>
                    </m:r>
                    <m:d>
                      <m:d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2400" dirty="0"/>
                  <a:t> </a:t>
                </a:r>
              </a:p>
              <a:p>
                <a:pPr>
                  <a:lnSpc>
                    <a:spcPct val="100000"/>
                  </a:lnSpc>
                  <a:buClr>
                    <a:schemeClr val="accent1"/>
                  </a:buClr>
                  <a:buSzPct val="130000"/>
                </a:pPr>
                <a:endParaRPr lang="en-GB" sz="2400" dirty="0"/>
              </a:p>
              <a:p>
                <a:pPr marL="0" indent="0">
                  <a:lnSpc>
                    <a:spcPct val="100000"/>
                  </a:lnSpc>
                  <a:buClr>
                    <a:schemeClr val="accent1"/>
                  </a:buClr>
                  <a:buSzPct val="130000"/>
                  <a:buNone/>
                </a:pPr>
                <a:r>
                  <a:rPr lang="en-GB" sz="2400" dirty="0"/>
                  <a:t>Valuation assignment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𝒱</m:t>
                    </m:r>
                    <m:r>
                      <a:rPr lang="it-IT" sz="2400" b="0" i="0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endParaRPr lang="en-GB" sz="2400" dirty="0"/>
              </a:p>
              <a:p>
                <a:pPr>
                  <a:lnSpc>
                    <a:spcPct val="100000"/>
                  </a:lnSpc>
                  <a:buClr>
                    <a:schemeClr val="accent1"/>
                  </a:buClr>
                  <a:buSzPct val="130000"/>
                </a:pPr>
                <a14:m>
                  <m:oMath xmlns:m="http://schemas.openxmlformats.org/officeDocument/2006/math">
                    <m:r>
                      <a:rPr lang="it-IT" sz="2400" i="1">
                        <a:latin typeface="Cambria Math" panose="02040503050406030204" pitchFamily="18" charset="0"/>
                      </a:rPr>
                      <m:t>𝒱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→ </m:t>
                    </m:r>
                    <m:sSup>
                      <m:sSup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p>
                    </m:sSup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DFE2DF4-C412-444F-99FC-AC4098FBF4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84534" y="1438884"/>
                <a:ext cx="4617440" cy="4351338"/>
              </a:xfrm>
              <a:blipFill>
                <a:blip r:embed="rId2"/>
                <a:stretch>
                  <a:fillRect l="-2906" t="-1961" b="-151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97AFFCF-252A-4720-8C3F-C9B7F98C4837}"/>
                  </a:ext>
                </a:extLst>
              </p:cNvPr>
              <p:cNvSpPr txBox="1"/>
              <p:nvPr/>
            </p:nvSpPr>
            <p:spPr>
              <a:xfrm>
                <a:off x="6362700" y="5024833"/>
                <a:ext cx="43839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𝒜</m:t>
                      </m:r>
                      <m:d>
                        <m:dPr>
                          <m:ctrlPr>
                            <a:rPr lang="it-IT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</m:e>
                      </m:d>
                      <m:r>
                        <a:rPr lang="it-IT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𝑟𝑒𝑑</m:t>
                      </m:r>
                    </m:oMath>
                  </m:oMathPara>
                </a14:m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97AFFCF-252A-4720-8C3F-C9B7F98C4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700" y="5024833"/>
                <a:ext cx="438399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sedendo, tavolo, fotografia, rosso&#10;&#10;Descrizione generata automaticamente">
            <a:extLst>
              <a:ext uri="{FF2B5EF4-FFF2-40B4-BE49-F238E27FC236}">
                <a16:creationId xmlns:a16="http://schemas.microsoft.com/office/drawing/2014/main" id="{94FD2137-8893-4742-8470-F6D727591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377" y="2086175"/>
            <a:ext cx="3618818" cy="26094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5">
                <a:extLst>
                  <a:ext uri="{FF2B5EF4-FFF2-40B4-BE49-F238E27FC236}">
                    <a16:creationId xmlns:a16="http://schemas.microsoft.com/office/drawing/2014/main" id="{CA0DC03B-B412-4E2A-A47F-B830DEE26B98}"/>
                  </a:ext>
                </a:extLst>
              </p:cNvPr>
              <p:cNvSpPr/>
              <p:nvPr/>
            </p:nvSpPr>
            <p:spPr>
              <a:xfrm>
                <a:off x="8016054" y="2953202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6" name="Rettangolo 5">
                <a:extLst>
                  <a:ext uri="{FF2B5EF4-FFF2-40B4-BE49-F238E27FC236}">
                    <a16:creationId xmlns:a16="http://schemas.microsoft.com/office/drawing/2014/main" id="{CA0DC03B-B412-4E2A-A47F-B830DEE26B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054" y="2953202"/>
                <a:ext cx="36798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93EDA5E-0B12-4777-A9FE-45E0B5D2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11544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magine 53" descr="Immagine che contiene sedendo, tavolo, fotografia, rosso&#10;&#10;Descrizione generata automaticamente">
            <a:extLst>
              <a:ext uri="{FF2B5EF4-FFF2-40B4-BE49-F238E27FC236}">
                <a16:creationId xmlns:a16="http://schemas.microsoft.com/office/drawing/2014/main" id="{E91AA6B5-C089-4465-9FEC-DF2882B67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156" y="2183576"/>
            <a:ext cx="3618818" cy="2609449"/>
          </a:xfrm>
          <a:prstGeom prst="rect">
            <a:avLst/>
          </a:prstGeom>
        </p:spPr>
      </p:pic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93844B4F-5B47-4B3F-B079-EBE9BFAC4B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7708" b="-3894"/>
          <a:stretch/>
        </p:blipFill>
        <p:spPr>
          <a:xfrm>
            <a:off x="2561865" y="1897267"/>
            <a:ext cx="1794731" cy="315211"/>
          </a:xfr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9CEB5EC-9610-40AA-B973-135413472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EDCAA9-A281-4BED-B172-048C7AE96558}" type="slidenum">
              <a:rPr lang="fr-CH" smtClean="0"/>
              <a:t>6</a:t>
            </a:fld>
            <a:endParaRPr lang="fr-CH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A788ECC-092D-4916-AC86-13077A56FE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64" b="-10840"/>
          <a:stretch/>
        </p:blipFill>
        <p:spPr>
          <a:xfrm>
            <a:off x="7644658" y="1855174"/>
            <a:ext cx="1573816" cy="378454"/>
          </a:xfrm>
          <a:prstGeom prst="rect">
            <a:avLst/>
          </a:prstGeom>
        </p:spPr>
      </p:pic>
      <p:pic>
        <p:nvPicPr>
          <p:cNvPr id="9" name="Immagine 8" descr="Immagine che contiene sedendo, tavolo, fotografia, rosso&#10;&#10;Descrizione generata automaticamente">
            <a:extLst>
              <a:ext uri="{FF2B5EF4-FFF2-40B4-BE49-F238E27FC236}">
                <a16:creationId xmlns:a16="http://schemas.microsoft.com/office/drawing/2014/main" id="{8D2EF9A9-BF5E-481B-A7EC-16724CC62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732" y="2193428"/>
            <a:ext cx="3618818" cy="260944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EF2BBC2-96E1-49CE-938E-7E29143770D5}"/>
              </a:ext>
            </a:extLst>
          </p:cNvPr>
          <p:cNvSpPr txBox="1"/>
          <p:nvPr/>
        </p:nvSpPr>
        <p:spPr>
          <a:xfrm>
            <a:off x="4046373" y="2371209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y</a:t>
            </a:r>
            <a:endParaRPr lang="en-GB" b="1" i="1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862DAD5-5A43-42F8-802C-7EC9F121FF7E}"/>
              </a:ext>
            </a:extLst>
          </p:cNvPr>
          <p:cNvSpPr txBox="1"/>
          <p:nvPr/>
        </p:nvSpPr>
        <p:spPr>
          <a:xfrm>
            <a:off x="2832100" y="3037337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x</a:t>
            </a:r>
            <a:endParaRPr lang="en-GB" b="1" i="1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AC5A205-06DA-486F-AA40-AB5C213A7D0D}"/>
              </a:ext>
            </a:extLst>
          </p:cNvPr>
          <p:cNvSpPr txBox="1"/>
          <p:nvPr/>
        </p:nvSpPr>
        <p:spPr>
          <a:xfrm>
            <a:off x="2741921" y="2357822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z</a:t>
            </a:r>
            <a:endParaRPr lang="en-GB" b="1" i="1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4992242-E72A-4237-A2D8-5DA8076D3061}"/>
              </a:ext>
            </a:extLst>
          </p:cNvPr>
          <p:cNvSpPr txBox="1"/>
          <p:nvPr/>
        </p:nvSpPr>
        <p:spPr>
          <a:xfrm>
            <a:off x="4495800" y="35597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b</a:t>
            </a:r>
            <a:endParaRPr lang="en-GB" b="1" i="1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C21EBA7-348B-47DA-AE56-C7028855C9E6}"/>
              </a:ext>
            </a:extLst>
          </p:cNvPr>
          <p:cNvSpPr txBox="1"/>
          <p:nvPr/>
        </p:nvSpPr>
        <p:spPr>
          <a:xfrm>
            <a:off x="1937091" y="3067884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w</a:t>
            </a:r>
            <a:endParaRPr lang="en-GB" b="1" i="1" dirty="0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BB27F41F-543D-4C83-9A08-2F735B733E00}"/>
              </a:ext>
            </a:extLst>
          </p:cNvPr>
          <p:cNvSpPr txBox="1"/>
          <p:nvPr/>
        </p:nvSpPr>
        <p:spPr>
          <a:xfrm>
            <a:off x="3799687" y="3143996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c</a:t>
            </a:r>
            <a:endParaRPr lang="en-GB" b="1" i="1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F1DF7804-FF5D-4724-BDE3-1D336F8D5F1F}"/>
              </a:ext>
            </a:extLst>
          </p:cNvPr>
          <p:cNvSpPr txBox="1"/>
          <p:nvPr/>
        </p:nvSpPr>
        <p:spPr>
          <a:xfrm>
            <a:off x="3442661" y="42449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a</a:t>
            </a:r>
            <a:endParaRPr lang="en-GB" b="1" i="1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7EE82B6B-F5CE-4E5E-A810-F90972328FA4}"/>
              </a:ext>
            </a:extLst>
          </p:cNvPr>
          <p:cNvSpPr txBox="1"/>
          <p:nvPr/>
        </p:nvSpPr>
        <p:spPr>
          <a:xfrm>
            <a:off x="3180334" y="37226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d</a:t>
            </a:r>
            <a:endParaRPr lang="en-GB" b="1" i="1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51512981-A5CA-4532-A1CC-F15A65235169}"/>
              </a:ext>
            </a:extLst>
          </p:cNvPr>
          <p:cNvSpPr txBox="1"/>
          <p:nvPr/>
        </p:nvSpPr>
        <p:spPr>
          <a:xfrm>
            <a:off x="2095104" y="3942968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t</a:t>
            </a:r>
            <a:endParaRPr lang="en-GB" b="1" i="1" dirty="0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D0F1EC79-17F4-4E1B-AD50-F3C0713F63F5}"/>
              </a:ext>
            </a:extLst>
          </p:cNvPr>
          <p:cNvSpPr txBox="1"/>
          <p:nvPr/>
        </p:nvSpPr>
        <p:spPr>
          <a:xfrm>
            <a:off x="9078743" y="2367518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y</a:t>
            </a:r>
            <a:endParaRPr lang="en-GB" b="1" i="1" dirty="0"/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E33A6395-A0BE-4D97-9FB6-2733EF21D0E3}"/>
              </a:ext>
            </a:extLst>
          </p:cNvPr>
          <p:cNvSpPr txBox="1"/>
          <p:nvPr/>
        </p:nvSpPr>
        <p:spPr>
          <a:xfrm>
            <a:off x="7864470" y="3033646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x</a:t>
            </a:r>
            <a:endParaRPr lang="en-GB" b="1" i="1" dirty="0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0CD9226C-D467-48C7-A0F9-1676789C834A}"/>
              </a:ext>
            </a:extLst>
          </p:cNvPr>
          <p:cNvSpPr txBox="1"/>
          <p:nvPr/>
        </p:nvSpPr>
        <p:spPr>
          <a:xfrm>
            <a:off x="7773612" y="2353444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z</a:t>
            </a:r>
            <a:endParaRPr lang="en-GB" b="1" i="1" dirty="0"/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CC0D0BE6-A206-440B-A184-897AF433AB25}"/>
              </a:ext>
            </a:extLst>
          </p:cNvPr>
          <p:cNvSpPr txBox="1"/>
          <p:nvPr/>
        </p:nvSpPr>
        <p:spPr>
          <a:xfrm>
            <a:off x="9528170" y="35560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b</a:t>
            </a:r>
            <a:endParaRPr lang="en-GB" b="1" i="1" dirty="0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FA0EC4CA-3003-43ED-A7B9-0B95C581A53A}"/>
              </a:ext>
            </a:extLst>
          </p:cNvPr>
          <p:cNvSpPr txBox="1"/>
          <p:nvPr/>
        </p:nvSpPr>
        <p:spPr>
          <a:xfrm>
            <a:off x="6969461" y="3064193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w</a:t>
            </a:r>
            <a:endParaRPr lang="en-GB" b="1" i="1" dirty="0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7FD24F98-C311-4EF2-85D4-51085AE231B8}"/>
              </a:ext>
            </a:extLst>
          </p:cNvPr>
          <p:cNvSpPr txBox="1"/>
          <p:nvPr/>
        </p:nvSpPr>
        <p:spPr>
          <a:xfrm>
            <a:off x="8832057" y="3140305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c</a:t>
            </a:r>
            <a:endParaRPr lang="en-GB" b="1" i="1" dirty="0"/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E91C7D48-35A0-428C-88CD-4D4A5A87F3E6}"/>
              </a:ext>
            </a:extLst>
          </p:cNvPr>
          <p:cNvSpPr txBox="1"/>
          <p:nvPr/>
        </p:nvSpPr>
        <p:spPr>
          <a:xfrm>
            <a:off x="8475031" y="42412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a</a:t>
            </a:r>
            <a:endParaRPr lang="en-GB" b="1" i="1" dirty="0"/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108A7A11-AAF3-4225-BF93-EE48074A7DDC}"/>
              </a:ext>
            </a:extLst>
          </p:cNvPr>
          <p:cNvSpPr txBox="1"/>
          <p:nvPr/>
        </p:nvSpPr>
        <p:spPr>
          <a:xfrm>
            <a:off x="8212704" y="371900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d</a:t>
            </a:r>
            <a:endParaRPr lang="en-GB" b="1" i="1" dirty="0"/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5BBAAA4D-18EE-4134-9BAE-D0022F47D112}"/>
              </a:ext>
            </a:extLst>
          </p:cNvPr>
          <p:cNvSpPr txBox="1"/>
          <p:nvPr/>
        </p:nvSpPr>
        <p:spPr>
          <a:xfrm>
            <a:off x="7127474" y="3939277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t</a:t>
            </a:r>
            <a:endParaRPr lang="en-GB" b="1" i="1" dirty="0"/>
          </a:p>
        </p:txBody>
      </p:sp>
      <p:pic>
        <p:nvPicPr>
          <p:cNvPr id="55" name="Segnaposto contenuto 5">
            <a:extLst>
              <a:ext uri="{FF2B5EF4-FFF2-40B4-BE49-F238E27FC236}">
                <a16:creationId xmlns:a16="http://schemas.microsoft.com/office/drawing/2014/main" id="{DAD1ED6D-A848-4768-85E6-17D8473DA3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r="70703" b="-2886"/>
          <a:stretch/>
        </p:blipFill>
        <p:spPr>
          <a:xfrm>
            <a:off x="2080589" y="4850956"/>
            <a:ext cx="799426" cy="248176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A28DCC6-65CC-4749-913D-DA2B1F3D731A}"/>
              </a:ext>
            </a:extLst>
          </p:cNvPr>
          <p:cNvSpPr txBox="1"/>
          <p:nvPr/>
        </p:nvSpPr>
        <p:spPr>
          <a:xfrm>
            <a:off x="2829216" y="4782468"/>
            <a:ext cx="559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Red </a:t>
            </a:r>
            <a:endParaRPr lang="en-GB" b="1" i="1" dirty="0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62DE6180-8A1D-4A94-951A-AB18B68BD0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82" t="25197" r="55838" b="20287"/>
          <a:stretch/>
        </p:blipFill>
        <p:spPr>
          <a:xfrm>
            <a:off x="3279966" y="4858185"/>
            <a:ext cx="430263" cy="223312"/>
          </a:xfrm>
          <a:prstGeom prst="rect">
            <a:avLst/>
          </a:prstGeom>
        </p:spPr>
      </p:pic>
      <p:pic>
        <p:nvPicPr>
          <p:cNvPr id="61" name="Immagine 60">
            <a:extLst>
              <a:ext uri="{FF2B5EF4-FFF2-40B4-BE49-F238E27FC236}">
                <a16:creationId xmlns:a16="http://schemas.microsoft.com/office/drawing/2014/main" id="{D9245830-D4FB-4178-9413-4F6EE36E96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7" t="11620" r="17015" b="8531"/>
          <a:stretch/>
        </p:blipFill>
        <p:spPr>
          <a:xfrm>
            <a:off x="3698376" y="4865851"/>
            <a:ext cx="419302" cy="191349"/>
          </a:xfrm>
          <a:prstGeom prst="rect">
            <a:avLst/>
          </a:prstGeom>
        </p:spPr>
      </p:pic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DDF4CC97-0C84-4958-98A2-95B674925A12}"/>
              </a:ext>
            </a:extLst>
          </p:cNvPr>
          <p:cNvSpPr txBox="1"/>
          <p:nvPr/>
        </p:nvSpPr>
        <p:spPr>
          <a:xfrm>
            <a:off x="4037137" y="4776571"/>
            <a:ext cx="599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{</a:t>
            </a:r>
            <a:r>
              <a:rPr lang="it-IT" i="1" dirty="0" err="1"/>
              <a:t>x,y</a:t>
            </a:r>
            <a:r>
              <a:rPr lang="it-IT" i="1" dirty="0"/>
              <a:t>} </a:t>
            </a:r>
            <a:endParaRPr lang="en-GB" i="1" dirty="0"/>
          </a:p>
        </p:txBody>
      </p:sp>
      <p:pic>
        <p:nvPicPr>
          <p:cNvPr id="63" name="Segnaposto contenuto 5">
            <a:extLst>
              <a:ext uri="{FF2B5EF4-FFF2-40B4-BE49-F238E27FC236}">
                <a16:creationId xmlns:a16="http://schemas.microsoft.com/office/drawing/2014/main" id="{740F3DCE-22D5-45B3-99B0-2AC9DD724B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r="70703" b="-2886"/>
          <a:stretch/>
        </p:blipFill>
        <p:spPr>
          <a:xfrm>
            <a:off x="6683159" y="4821054"/>
            <a:ext cx="799426" cy="248176"/>
          </a:xfrm>
          <a:prstGeom prst="rect">
            <a:avLst/>
          </a:prstGeom>
        </p:spPr>
      </p:pic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76FB9CA3-D943-4E69-B23D-741A74C3EF3B}"/>
              </a:ext>
            </a:extLst>
          </p:cNvPr>
          <p:cNvSpPr txBox="1"/>
          <p:nvPr/>
        </p:nvSpPr>
        <p:spPr>
          <a:xfrm>
            <a:off x="7537652" y="4752856"/>
            <a:ext cx="599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Red </a:t>
            </a:r>
            <a:endParaRPr lang="en-GB" b="1" i="1" dirty="0"/>
          </a:p>
        </p:txBody>
      </p:sp>
      <p:pic>
        <p:nvPicPr>
          <p:cNvPr id="65" name="Immagine 64">
            <a:extLst>
              <a:ext uri="{FF2B5EF4-FFF2-40B4-BE49-F238E27FC236}">
                <a16:creationId xmlns:a16="http://schemas.microsoft.com/office/drawing/2014/main" id="{A7AC7187-F6F6-4800-91E3-836ECBF141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35" t="28202" r="56054" b="19007"/>
          <a:stretch/>
        </p:blipFill>
        <p:spPr>
          <a:xfrm>
            <a:off x="8033423" y="4845365"/>
            <a:ext cx="319419" cy="216245"/>
          </a:xfrm>
          <a:prstGeom prst="rect">
            <a:avLst/>
          </a:prstGeom>
        </p:spPr>
      </p:pic>
      <p:pic>
        <p:nvPicPr>
          <p:cNvPr id="66" name="Immagine 65">
            <a:extLst>
              <a:ext uri="{FF2B5EF4-FFF2-40B4-BE49-F238E27FC236}">
                <a16:creationId xmlns:a16="http://schemas.microsoft.com/office/drawing/2014/main" id="{0640AD51-2F71-4F40-A0F1-5031E571CA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7" t="11620" r="17015" b="8531"/>
          <a:stretch/>
        </p:blipFill>
        <p:spPr>
          <a:xfrm>
            <a:off x="8356191" y="4839759"/>
            <a:ext cx="419302" cy="191349"/>
          </a:xfrm>
          <a:prstGeom prst="rect">
            <a:avLst/>
          </a:prstGeom>
        </p:spPr>
      </p:pic>
      <p:sp>
        <p:nvSpPr>
          <p:cNvPr id="67" name="CasellaDiTesto 66">
            <a:extLst>
              <a:ext uri="{FF2B5EF4-FFF2-40B4-BE49-F238E27FC236}">
                <a16:creationId xmlns:a16="http://schemas.microsoft.com/office/drawing/2014/main" id="{779392B8-DFFD-47DD-8036-17688DC93559}"/>
              </a:ext>
            </a:extLst>
          </p:cNvPr>
          <p:cNvSpPr txBox="1"/>
          <p:nvPr/>
        </p:nvSpPr>
        <p:spPr>
          <a:xfrm>
            <a:off x="8731929" y="4729706"/>
            <a:ext cx="1494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{</a:t>
            </a:r>
            <a:r>
              <a:rPr lang="it-IT" i="1" dirty="0" err="1"/>
              <a:t>a,b,c,d,t,w,z</a:t>
            </a:r>
            <a:r>
              <a:rPr lang="it-IT" i="1" dirty="0"/>
              <a:t>} </a:t>
            </a:r>
            <a:endParaRPr lang="en-GB" i="1" dirty="0"/>
          </a:p>
        </p:txBody>
      </p:sp>
      <p:pic>
        <p:nvPicPr>
          <p:cNvPr id="68" name="Immagine 67">
            <a:extLst>
              <a:ext uri="{FF2B5EF4-FFF2-40B4-BE49-F238E27FC236}">
                <a16:creationId xmlns:a16="http://schemas.microsoft.com/office/drawing/2014/main" id="{21C403E2-D9E5-4B07-A3B0-99C85CCD77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4" t="14819" r="77019" b="11821"/>
          <a:stretch/>
        </p:blipFill>
        <p:spPr>
          <a:xfrm>
            <a:off x="7406782" y="4834910"/>
            <a:ext cx="218826" cy="209511"/>
          </a:xfrm>
          <a:prstGeom prst="rect">
            <a:avLst/>
          </a:prstGeom>
        </p:spPr>
      </p:pic>
      <p:sp>
        <p:nvSpPr>
          <p:cNvPr id="69" name="Titolo 1">
            <a:extLst>
              <a:ext uri="{FF2B5EF4-FFF2-40B4-BE49-F238E27FC236}">
                <a16:creationId xmlns:a16="http://schemas.microsoft.com/office/drawing/2014/main" id="{9B06BC08-395B-4B5D-BF4A-C9F2C833C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it-IT" dirty="0" err="1">
                <a:solidFill>
                  <a:schemeClr val="accent1"/>
                </a:solidFill>
              </a:rPr>
              <a:t>Satisfaction</a:t>
            </a:r>
            <a:r>
              <a:rPr lang="it-IT" dirty="0">
                <a:solidFill>
                  <a:schemeClr val="accent1"/>
                </a:solidFill>
              </a:rPr>
              <a:t> of a formula</a:t>
            </a:r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09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132E9A84-7654-4320-9F82-557425D697E3}"/>
              </a:ext>
            </a:extLst>
          </p:cNvPr>
          <p:cNvGrpSpPr>
            <a:grpSpLocks noChangeAspect="1"/>
          </p:cNvGrpSpPr>
          <p:nvPr/>
        </p:nvGrpSpPr>
        <p:grpSpPr>
          <a:xfrm>
            <a:off x="1605215" y="2199981"/>
            <a:ext cx="3529595" cy="2663083"/>
            <a:chOff x="2565871" y="1848482"/>
            <a:chExt cx="3321242" cy="2505880"/>
          </a:xfrm>
        </p:grpSpPr>
        <p:pic>
          <p:nvPicPr>
            <p:cNvPr id="9" name="Immagine 6" descr="Immagine che contiene fotografia, verde, pensile, piccolo&#10;&#10;Descrizione generata automaticamente">
              <a:extLst>
                <a:ext uri="{FF2B5EF4-FFF2-40B4-BE49-F238E27FC236}">
                  <a16:creationId xmlns:a16="http://schemas.microsoft.com/office/drawing/2014/main" id="{A6E5E9EC-273B-49BE-A57A-BCD94FFE2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5871" y="1848482"/>
              <a:ext cx="3321242" cy="2505880"/>
            </a:xfrm>
            <a:prstGeom prst="rect">
              <a:avLst/>
            </a:prstGeom>
          </p:spPr>
        </p:pic>
        <p:pic>
          <p:nvPicPr>
            <p:cNvPr id="10" name="Immagine 9" descr="Immagine che contiene sedendo, tavolo, fotografia, rosso&#10;&#10;Descrizione generata automaticamente">
              <a:extLst>
                <a:ext uri="{FF2B5EF4-FFF2-40B4-BE49-F238E27FC236}">
                  <a16:creationId xmlns:a16="http://schemas.microsoft.com/office/drawing/2014/main" id="{419152A0-9E89-491F-B5F9-D6D240E30A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04" t="35783" r="62122" b="53289"/>
            <a:stretch/>
          </p:blipFill>
          <p:spPr>
            <a:xfrm>
              <a:off x="3717609" y="2726055"/>
              <a:ext cx="138113" cy="273844"/>
            </a:xfrm>
            <a:prstGeom prst="rect">
              <a:avLst/>
            </a:prstGeom>
          </p:spPr>
        </p:pic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C3BA2F7-CB36-480B-BD4A-0D2BEEDFE6CC}"/>
              </a:ext>
            </a:extLst>
          </p:cNvPr>
          <p:cNvSpPr txBox="1"/>
          <p:nvPr/>
        </p:nvSpPr>
        <p:spPr>
          <a:xfrm>
            <a:off x="4064887" y="2390259"/>
            <a:ext cx="28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y</a:t>
            </a:r>
            <a:endParaRPr lang="en-GB" b="1" i="1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F1E63D6-A692-497D-A5D2-952F55E6EF4E}"/>
              </a:ext>
            </a:extLst>
          </p:cNvPr>
          <p:cNvSpPr txBox="1"/>
          <p:nvPr/>
        </p:nvSpPr>
        <p:spPr>
          <a:xfrm>
            <a:off x="2831565" y="3075437"/>
            <a:ext cx="28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x</a:t>
            </a:r>
            <a:endParaRPr lang="en-GB" b="1" i="1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D819EE7-F2E6-41AD-B966-452585EBE03B}"/>
              </a:ext>
            </a:extLst>
          </p:cNvPr>
          <p:cNvSpPr txBox="1"/>
          <p:nvPr/>
        </p:nvSpPr>
        <p:spPr>
          <a:xfrm>
            <a:off x="2760436" y="2376872"/>
            <a:ext cx="26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z</a:t>
            </a:r>
            <a:endParaRPr lang="en-GB" b="1" i="1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053A860-F599-49D5-B3A4-CC3B335B3931}"/>
              </a:ext>
            </a:extLst>
          </p:cNvPr>
          <p:cNvSpPr txBox="1"/>
          <p:nvPr/>
        </p:nvSpPr>
        <p:spPr>
          <a:xfrm>
            <a:off x="4523840" y="3597857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b</a:t>
            </a:r>
            <a:endParaRPr lang="en-GB" b="1" i="1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CEF533F-829A-42F9-92A2-373C599F6A1E}"/>
              </a:ext>
            </a:extLst>
          </p:cNvPr>
          <p:cNvSpPr txBox="1"/>
          <p:nvPr/>
        </p:nvSpPr>
        <p:spPr>
          <a:xfrm>
            <a:off x="1936556" y="3096459"/>
            <a:ext cx="34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w</a:t>
            </a:r>
            <a:endParaRPr lang="en-GB" b="1" i="1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648A080-200B-4AB3-9DB8-5E246A7A543B}"/>
              </a:ext>
            </a:extLst>
          </p:cNvPr>
          <p:cNvSpPr txBox="1"/>
          <p:nvPr/>
        </p:nvSpPr>
        <p:spPr>
          <a:xfrm>
            <a:off x="3818202" y="3163046"/>
            <a:ext cx="271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c</a:t>
            </a:r>
            <a:endParaRPr lang="en-GB" b="1" i="1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E94365D-0004-45D9-8182-F27D9057B9E8}"/>
              </a:ext>
            </a:extLst>
          </p:cNvPr>
          <p:cNvSpPr txBox="1"/>
          <p:nvPr/>
        </p:nvSpPr>
        <p:spPr>
          <a:xfrm>
            <a:off x="3461176" y="4292600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a</a:t>
            </a:r>
            <a:endParaRPr lang="en-GB" b="1" i="1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D70322F-47B6-46FD-9385-DBE3D1E8BBC8}"/>
              </a:ext>
            </a:extLst>
          </p:cNvPr>
          <p:cNvSpPr txBox="1"/>
          <p:nvPr/>
        </p:nvSpPr>
        <p:spPr>
          <a:xfrm>
            <a:off x="3217899" y="3751272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d</a:t>
            </a:r>
            <a:endParaRPr lang="en-GB" b="1" i="1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D57C838-D1BC-4C45-8EFC-3341BA166A36}"/>
              </a:ext>
            </a:extLst>
          </p:cNvPr>
          <p:cNvSpPr txBox="1"/>
          <p:nvPr/>
        </p:nvSpPr>
        <p:spPr>
          <a:xfrm>
            <a:off x="2104094" y="3990593"/>
            <a:ext cx="25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t</a:t>
            </a:r>
            <a:endParaRPr lang="en-GB" b="1" i="1" dirty="0"/>
          </a:p>
        </p:txBody>
      </p:sp>
      <p:sp>
        <p:nvSpPr>
          <p:cNvPr id="36" name="Titolo 1">
            <a:extLst>
              <a:ext uri="{FF2B5EF4-FFF2-40B4-BE49-F238E27FC236}">
                <a16:creationId xmlns:a16="http://schemas.microsoft.com/office/drawing/2014/main" id="{B0BF02B4-7A1D-4FE4-BFB8-CF7F28971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it-IT" dirty="0" err="1">
                <a:solidFill>
                  <a:schemeClr val="accent1"/>
                </a:solidFill>
              </a:rPr>
              <a:t>Satisfaction</a:t>
            </a:r>
            <a:r>
              <a:rPr lang="it-IT" dirty="0">
                <a:solidFill>
                  <a:schemeClr val="accent1"/>
                </a:solidFill>
              </a:rPr>
              <a:t> of a formula</a:t>
            </a:r>
            <a:endParaRPr lang="en-GB" dirty="0">
              <a:solidFill>
                <a:schemeClr val="accent1"/>
              </a:solidFill>
            </a:endParaRPr>
          </a:p>
        </p:txBody>
      </p: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8FF90FDC-906A-4A89-AEE4-97D15C6E455C}"/>
              </a:ext>
            </a:extLst>
          </p:cNvPr>
          <p:cNvGrpSpPr>
            <a:grpSpLocks noChangeAspect="1"/>
          </p:cNvGrpSpPr>
          <p:nvPr/>
        </p:nvGrpSpPr>
        <p:grpSpPr>
          <a:xfrm>
            <a:off x="6640815" y="2209165"/>
            <a:ext cx="3529595" cy="2663083"/>
            <a:chOff x="2565871" y="1848482"/>
            <a:chExt cx="3321242" cy="2505880"/>
          </a:xfrm>
        </p:grpSpPr>
        <p:pic>
          <p:nvPicPr>
            <p:cNvPr id="50" name="Immagine 6" descr="Immagine che contiene fotografia, verde, pensile, piccolo&#10;&#10;Descrizione generata automaticamente">
              <a:extLst>
                <a:ext uri="{FF2B5EF4-FFF2-40B4-BE49-F238E27FC236}">
                  <a16:creationId xmlns:a16="http://schemas.microsoft.com/office/drawing/2014/main" id="{8B41534A-E092-453A-8ABA-61E0A0966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5871" y="1848482"/>
              <a:ext cx="3321242" cy="2505880"/>
            </a:xfrm>
            <a:prstGeom prst="rect">
              <a:avLst/>
            </a:prstGeom>
          </p:spPr>
        </p:pic>
        <p:pic>
          <p:nvPicPr>
            <p:cNvPr id="51" name="Immagine 50" descr="Immagine che contiene sedendo, tavolo, fotografia, rosso&#10;&#10;Descrizione generata automaticamente">
              <a:extLst>
                <a:ext uri="{FF2B5EF4-FFF2-40B4-BE49-F238E27FC236}">
                  <a16:creationId xmlns:a16="http://schemas.microsoft.com/office/drawing/2014/main" id="{C700BB0D-0FCD-45A4-B698-7C078C4CD8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04" t="35783" r="62122" b="53289"/>
            <a:stretch/>
          </p:blipFill>
          <p:spPr>
            <a:xfrm>
              <a:off x="3717609" y="2726055"/>
              <a:ext cx="138113" cy="273844"/>
            </a:xfrm>
            <a:prstGeom prst="rect">
              <a:avLst/>
            </a:prstGeom>
          </p:spPr>
        </p:pic>
      </p:grp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C8A5571F-0ADE-49E2-A9CC-141F524D3A60}"/>
              </a:ext>
            </a:extLst>
          </p:cNvPr>
          <p:cNvSpPr txBox="1"/>
          <p:nvPr/>
        </p:nvSpPr>
        <p:spPr>
          <a:xfrm>
            <a:off x="9100487" y="2399443"/>
            <a:ext cx="28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y</a:t>
            </a:r>
            <a:endParaRPr lang="en-GB" b="1" i="1" dirty="0"/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1EC7EECA-E6F1-4F5B-936C-03B861F85E68}"/>
              </a:ext>
            </a:extLst>
          </p:cNvPr>
          <p:cNvSpPr txBox="1"/>
          <p:nvPr/>
        </p:nvSpPr>
        <p:spPr>
          <a:xfrm>
            <a:off x="7867165" y="3084621"/>
            <a:ext cx="28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x</a:t>
            </a:r>
            <a:endParaRPr lang="en-GB" b="1" i="1" dirty="0"/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1B1D01D9-3711-4EFB-9B15-DF6B026A89B2}"/>
              </a:ext>
            </a:extLst>
          </p:cNvPr>
          <p:cNvSpPr txBox="1"/>
          <p:nvPr/>
        </p:nvSpPr>
        <p:spPr>
          <a:xfrm>
            <a:off x="7796036" y="2386056"/>
            <a:ext cx="26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z</a:t>
            </a:r>
            <a:endParaRPr lang="en-GB" b="1" i="1" dirty="0"/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03B4BC21-A3EB-43BF-A71A-66A37D158630}"/>
              </a:ext>
            </a:extLst>
          </p:cNvPr>
          <p:cNvSpPr txBox="1"/>
          <p:nvPr/>
        </p:nvSpPr>
        <p:spPr>
          <a:xfrm>
            <a:off x="9559440" y="3607041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b</a:t>
            </a:r>
            <a:endParaRPr lang="en-GB" b="1" i="1" dirty="0"/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2F821C12-A3C5-45E3-BAEF-C3C4CDD2682A}"/>
              </a:ext>
            </a:extLst>
          </p:cNvPr>
          <p:cNvSpPr txBox="1"/>
          <p:nvPr/>
        </p:nvSpPr>
        <p:spPr>
          <a:xfrm>
            <a:off x="6972156" y="3105643"/>
            <a:ext cx="34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w</a:t>
            </a:r>
            <a:endParaRPr lang="en-GB" b="1" i="1" dirty="0"/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A8B3318A-1802-4E06-99B3-1F92A834254E}"/>
              </a:ext>
            </a:extLst>
          </p:cNvPr>
          <p:cNvSpPr txBox="1"/>
          <p:nvPr/>
        </p:nvSpPr>
        <p:spPr>
          <a:xfrm>
            <a:off x="8853802" y="3172230"/>
            <a:ext cx="271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c</a:t>
            </a:r>
            <a:endParaRPr lang="en-GB" b="1" i="1" dirty="0"/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739D9EF9-CEF0-42D3-935B-22692FEDFADD}"/>
              </a:ext>
            </a:extLst>
          </p:cNvPr>
          <p:cNvSpPr txBox="1"/>
          <p:nvPr/>
        </p:nvSpPr>
        <p:spPr>
          <a:xfrm>
            <a:off x="8496776" y="4301784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a</a:t>
            </a:r>
            <a:endParaRPr lang="en-GB" b="1" i="1" dirty="0"/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22BA9B93-A54F-4231-9173-14FAE0CF3356}"/>
              </a:ext>
            </a:extLst>
          </p:cNvPr>
          <p:cNvSpPr txBox="1"/>
          <p:nvPr/>
        </p:nvSpPr>
        <p:spPr>
          <a:xfrm>
            <a:off x="8253499" y="3760456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d</a:t>
            </a:r>
            <a:endParaRPr lang="en-GB" b="1" i="1" dirty="0"/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28736463-4EC9-4D61-A7C5-0476A637139B}"/>
              </a:ext>
            </a:extLst>
          </p:cNvPr>
          <p:cNvSpPr txBox="1"/>
          <p:nvPr/>
        </p:nvSpPr>
        <p:spPr>
          <a:xfrm>
            <a:off x="7139694" y="3999777"/>
            <a:ext cx="25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t</a:t>
            </a:r>
            <a:endParaRPr lang="en-GB" b="1" i="1" dirty="0"/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90718F6B-CD28-4B32-9493-ED5E0857DA97}"/>
              </a:ext>
            </a:extLst>
          </p:cNvPr>
          <p:cNvSpPr txBox="1"/>
          <p:nvPr/>
        </p:nvSpPr>
        <p:spPr>
          <a:xfrm>
            <a:off x="2572658" y="4873592"/>
            <a:ext cx="549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Red</a:t>
            </a:r>
            <a:endParaRPr lang="en-GB" b="1" i="1" dirty="0"/>
          </a:p>
        </p:txBody>
      </p: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045B62E4-D235-4B36-A127-7F7ED7F22BC2}"/>
              </a:ext>
            </a:extLst>
          </p:cNvPr>
          <p:cNvSpPr txBox="1"/>
          <p:nvPr/>
        </p:nvSpPr>
        <p:spPr>
          <a:xfrm>
            <a:off x="3260080" y="4873592"/>
            <a:ext cx="765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Green</a:t>
            </a:r>
            <a:endParaRPr lang="en-GB" b="1" i="1" dirty="0"/>
          </a:p>
        </p:txBody>
      </p:sp>
      <p:pic>
        <p:nvPicPr>
          <p:cNvPr id="66" name="Immagine 65">
            <a:extLst>
              <a:ext uri="{FF2B5EF4-FFF2-40B4-BE49-F238E27FC236}">
                <a16:creationId xmlns:a16="http://schemas.microsoft.com/office/drawing/2014/main" id="{0AF2E743-A9F7-4625-9FB2-379B5AB151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99" t="-6244" r="22038" b="1507"/>
          <a:stretch/>
        </p:blipFill>
        <p:spPr>
          <a:xfrm>
            <a:off x="3114005" y="4881756"/>
            <a:ext cx="154688" cy="296073"/>
          </a:xfrm>
          <a:prstGeom prst="rect">
            <a:avLst/>
          </a:prstGeom>
        </p:spPr>
      </p:pic>
      <p:pic>
        <p:nvPicPr>
          <p:cNvPr id="67" name="Immagine 66">
            <a:extLst>
              <a:ext uri="{FF2B5EF4-FFF2-40B4-BE49-F238E27FC236}">
                <a16:creationId xmlns:a16="http://schemas.microsoft.com/office/drawing/2014/main" id="{4FE06C56-DA11-4D71-91B2-869E069462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4" t="25197" r="55838" b="20287"/>
          <a:stretch/>
        </p:blipFill>
        <p:spPr>
          <a:xfrm>
            <a:off x="3982660" y="4946258"/>
            <a:ext cx="338457" cy="223312"/>
          </a:xfrm>
          <a:prstGeom prst="rect">
            <a:avLst/>
          </a:prstGeom>
        </p:spPr>
      </p:pic>
      <p:pic>
        <p:nvPicPr>
          <p:cNvPr id="68" name="Immagine 67">
            <a:extLst>
              <a:ext uri="{FF2B5EF4-FFF2-40B4-BE49-F238E27FC236}">
                <a16:creationId xmlns:a16="http://schemas.microsoft.com/office/drawing/2014/main" id="{A203375F-6A80-4784-B158-4818BDCA863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7" t="11620" r="17015" b="8531"/>
          <a:stretch/>
        </p:blipFill>
        <p:spPr>
          <a:xfrm>
            <a:off x="4298163" y="4940639"/>
            <a:ext cx="489340" cy="223311"/>
          </a:xfrm>
          <a:prstGeom prst="rect">
            <a:avLst/>
          </a:prstGeom>
        </p:spPr>
      </p:pic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35C1DFFC-9FF9-4834-9BB8-321553FD592F}"/>
              </a:ext>
            </a:extLst>
          </p:cNvPr>
          <p:cNvSpPr txBox="1"/>
          <p:nvPr/>
        </p:nvSpPr>
        <p:spPr>
          <a:xfrm>
            <a:off x="4728471" y="4847202"/>
            <a:ext cx="428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{x}</a:t>
            </a:r>
            <a:endParaRPr lang="en-GB" i="1" dirty="0"/>
          </a:p>
        </p:txBody>
      </p:sp>
      <p:pic>
        <p:nvPicPr>
          <p:cNvPr id="75" name="Immagine 74">
            <a:extLst>
              <a:ext uri="{FF2B5EF4-FFF2-40B4-BE49-F238E27FC236}">
                <a16:creationId xmlns:a16="http://schemas.microsoft.com/office/drawing/2014/main" id="{11CE24EB-5C51-4C9B-A9AF-8F9FBF721D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623" y="1904929"/>
            <a:ext cx="2069671" cy="316629"/>
          </a:xfrm>
          <a:prstGeom prst="rect">
            <a:avLst/>
          </a:prstGeom>
        </p:spPr>
      </p:pic>
      <p:pic>
        <p:nvPicPr>
          <p:cNvPr id="77" name="Immagine 76">
            <a:extLst>
              <a:ext uri="{FF2B5EF4-FFF2-40B4-BE49-F238E27FC236}">
                <a16:creationId xmlns:a16="http://schemas.microsoft.com/office/drawing/2014/main" id="{9B5F059C-CB00-48AF-81CE-0D958D646B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95" b="2760"/>
          <a:stretch/>
        </p:blipFill>
        <p:spPr>
          <a:xfrm>
            <a:off x="1649190" y="4900614"/>
            <a:ext cx="999212" cy="296074"/>
          </a:xfrm>
          <a:prstGeom prst="rect">
            <a:avLst/>
          </a:prstGeom>
        </p:spPr>
      </p:pic>
      <p:pic>
        <p:nvPicPr>
          <p:cNvPr id="79" name="Immagine 78">
            <a:extLst>
              <a:ext uri="{FF2B5EF4-FFF2-40B4-BE49-F238E27FC236}">
                <a16:creationId xmlns:a16="http://schemas.microsoft.com/office/drawing/2014/main" id="{0CA0F4A8-B38D-4CE9-B99A-A23EDB66C8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540" y="1907447"/>
            <a:ext cx="1602472" cy="311592"/>
          </a:xfrm>
          <a:prstGeom prst="rect">
            <a:avLst/>
          </a:prstGeom>
        </p:spPr>
      </p:pic>
      <p:pic>
        <p:nvPicPr>
          <p:cNvPr id="80" name="Immagine 79">
            <a:extLst>
              <a:ext uri="{FF2B5EF4-FFF2-40B4-BE49-F238E27FC236}">
                <a16:creationId xmlns:a16="http://schemas.microsoft.com/office/drawing/2014/main" id="{F1938915-0348-452E-8442-7C40342386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95" b="2760"/>
          <a:stretch/>
        </p:blipFill>
        <p:spPr>
          <a:xfrm>
            <a:off x="6907014" y="4891280"/>
            <a:ext cx="999212" cy="296074"/>
          </a:xfrm>
          <a:prstGeom prst="rect">
            <a:avLst/>
          </a:prstGeom>
        </p:spPr>
      </p:pic>
      <p:pic>
        <p:nvPicPr>
          <p:cNvPr id="81" name="Immagine 80">
            <a:extLst>
              <a:ext uri="{FF2B5EF4-FFF2-40B4-BE49-F238E27FC236}">
                <a16:creationId xmlns:a16="http://schemas.microsoft.com/office/drawing/2014/main" id="{48306823-11FF-4312-99A8-B286300F831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21" t="-755" r="17017" b="7511"/>
          <a:stretch/>
        </p:blipFill>
        <p:spPr>
          <a:xfrm>
            <a:off x="7843924" y="4906322"/>
            <a:ext cx="351927" cy="290539"/>
          </a:xfrm>
          <a:prstGeom prst="rect">
            <a:avLst/>
          </a:prstGeom>
        </p:spPr>
      </p:pic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CC1E0752-DC3F-4062-BB07-DFBC3900406C}"/>
              </a:ext>
            </a:extLst>
          </p:cNvPr>
          <p:cNvSpPr txBox="1"/>
          <p:nvPr/>
        </p:nvSpPr>
        <p:spPr>
          <a:xfrm>
            <a:off x="8106251" y="4857950"/>
            <a:ext cx="549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Red</a:t>
            </a:r>
            <a:endParaRPr lang="en-GB" b="1" i="1" dirty="0"/>
          </a:p>
        </p:txBody>
      </p:sp>
      <p:pic>
        <p:nvPicPr>
          <p:cNvPr id="83" name="Immagine 82">
            <a:extLst>
              <a:ext uri="{FF2B5EF4-FFF2-40B4-BE49-F238E27FC236}">
                <a16:creationId xmlns:a16="http://schemas.microsoft.com/office/drawing/2014/main" id="{0778AA05-5A19-4D5F-9EA8-EC267F356D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4" t="25197" r="55838" b="20287"/>
          <a:stretch/>
        </p:blipFill>
        <p:spPr>
          <a:xfrm>
            <a:off x="8627205" y="4946258"/>
            <a:ext cx="338457" cy="223312"/>
          </a:xfrm>
          <a:prstGeom prst="rect">
            <a:avLst/>
          </a:prstGeom>
        </p:spPr>
      </p:pic>
      <p:pic>
        <p:nvPicPr>
          <p:cNvPr id="84" name="Immagine 83">
            <a:extLst>
              <a:ext uri="{FF2B5EF4-FFF2-40B4-BE49-F238E27FC236}">
                <a16:creationId xmlns:a16="http://schemas.microsoft.com/office/drawing/2014/main" id="{56828CDB-E0BE-4A63-84B2-E7544228490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7" t="11620" r="17015" b="8531"/>
          <a:stretch/>
        </p:blipFill>
        <p:spPr>
          <a:xfrm>
            <a:off x="8933183" y="4931114"/>
            <a:ext cx="489340" cy="223311"/>
          </a:xfrm>
          <a:prstGeom prst="rect">
            <a:avLst/>
          </a:prstGeom>
        </p:spPr>
      </p:pic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23006EA4-2B4B-4708-868D-B578F8B10F50}"/>
              </a:ext>
            </a:extLst>
          </p:cNvPr>
          <p:cNvSpPr txBox="1"/>
          <p:nvPr/>
        </p:nvSpPr>
        <p:spPr>
          <a:xfrm>
            <a:off x="9373016" y="4837677"/>
            <a:ext cx="804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{</a:t>
            </a:r>
            <a:r>
              <a:rPr lang="it-IT" i="1" dirty="0" err="1"/>
              <a:t>c,d</a:t>
            </a:r>
            <a:r>
              <a:rPr lang="it-IT" i="1" dirty="0"/>
              <a:t>}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185590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FE89B0-549B-46D4-8630-1A1F60044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8</a:t>
            </a:fld>
            <a:endParaRPr lang="fr-CH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4DEA7CFC-DC80-4B84-A235-A6A01E6C5EAF}"/>
              </a:ext>
            </a:extLst>
          </p:cNvPr>
          <p:cNvGrpSpPr/>
          <p:nvPr/>
        </p:nvGrpSpPr>
        <p:grpSpPr>
          <a:xfrm>
            <a:off x="1594083" y="2196868"/>
            <a:ext cx="3683801" cy="2663083"/>
            <a:chOff x="1827864" y="2748354"/>
            <a:chExt cx="3475187" cy="2505880"/>
          </a:xfrm>
        </p:grpSpPr>
        <p:pic>
          <p:nvPicPr>
            <p:cNvPr id="9" name="Immagine 8" descr="Immagine che contiene sedendo, tavolo, fotografia, rosso&#10;&#10;Descrizione generata automaticamente">
              <a:extLst>
                <a:ext uri="{FF2B5EF4-FFF2-40B4-BE49-F238E27FC236}">
                  <a16:creationId xmlns:a16="http://schemas.microsoft.com/office/drawing/2014/main" id="{9B953B93-AD0A-4616-9DE0-D59CB4B04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7864" y="2748354"/>
              <a:ext cx="3475187" cy="2505880"/>
            </a:xfrm>
            <a:prstGeom prst="rect">
              <a:avLst/>
            </a:prstGeom>
          </p:spPr>
        </p:pic>
        <p:pic>
          <p:nvPicPr>
            <p:cNvPr id="10" name="Immagine 9" descr="Immagine che contiene sedendo, tavolo, fotografia, rosso&#10;&#10;Descrizione generata automaticamente">
              <a:extLst>
                <a:ext uri="{FF2B5EF4-FFF2-40B4-BE49-F238E27FC236}">
                  <a16:creationId xmlns:a16="http://schemas.microsoft.com/office/drawing/2014/main" id="{EB02008A-AD56-412A-A0C2-B4150D0948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58" t="10168" r="24736" b="78809"/>
            <a:stretch/>
          </p:blipFill>
          <p:spPr>
            <a:xfrm>
              <a:off x="3950176" y="3737768"/>
              <a:ext cx="264319" cy="276226"/>
            </a:xfrm>
            <a:prstGeom prst="rect">
              <a:avLst/>
            </a:prstGeom>
          </p:spPr>
        </p:pic>
        <p:pic>
          <p:nvPicPr>
            <p:cNvPr id="11" name="Immagine 6" descr="Immagine che contiene fotografia, verde, pensile, piccolo&#10;&#10;Descrizione generata automaticamente">
              <a:extLst>
                <a:ext uri="{FF2B5EF4-FFF2-40B4-BE49-F238E27FC236}">
                  <a16:creationId xmlns:a16="http://schemas.microsoft.com/office/drawing/2014/main" id="{156DF8C5-C9B5-4559-AAF2-97BC192520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615" t="54552" r="9212" b="34710"/>
            <a:stretch/>
          </p:blipFill>
          <p:spPr>
            <a:xfrm>
              <a:off x="4615656" y="4144168"/>
              <a:ext cx="271463" cy="269081"/>
            </a:xfrm>
            <a:prstGeom prst="rect">
              <a:avLst/>
            </a:prstGeom>
          </p:spPr>
        </p:pic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4EFE9C1A-C2B8-4467-B976-8CFB3FA5E445}"/>
              </a:ext>
            </a:extLst>
          </p:cNvPr>
          <p:cNvGrpSpPr>
            <a:grpSpLocks noChangeAspect="1"/>
          </p:cNvGrpSpPr>
          <p:nvPr/>
        </p:nvGrpSpPr>
        <p:grpSpPr>
          <a:xfrm>
            <a:off x="6637281" y="2205257"/>
            <a:ext cx="3529595" cy="2663083"/>
            <a:chOff x="2565871" y="1848482"/>
            <a:chExt cx="3321242" cy="2505880"/>
          </a:xfrm>
        </p:grpSpPr>
        <p:pic>
          <p:nvPicPr>
            <p:cNvPr id="14" name="Immagine 6" descr="Immagine che contiene fotografia, verde, pensile, piccolo&#10;&#10;Descrizione generata automaticamente">
              <a:extLst>
                <a:ext uri="{FF2B5EF4-FFF2-40B4-BE49-F238E27FC236}">
                  <a16:creationId xmlns:a16="http://schemas.microsoft.com/office/drawing/2014/main" id="{1F34ACCB-B0C8-4DFC-9655-E2D191DBE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5871" y="1848482"/>
              <a:ext cx="3321242" cy="2505880"/>
            </a:xfrm>
            <a:prstGeom prst="rect">
              <a:avLst/>
            </a:prstGeom>
          </p:spPr>
        </p:pic>
        <p:pic>
          <p:nvPicPr>
            <p:cNvPr id="15" name="Immagine 14" descr="Immagine che contiene sedendo, tavolo, fotografia, rosso&#10;&#10;Descrizione generata automaticamente">
              <a:extLst>
                <a:ext uri="{FF2B5EF4-FFF2-40B4-BE49-F238E27FC236}">
                  <a16:creationId xmlns:a16="http://schemas.microsoft.com/office/drawing/2014/main" id="{B2132495-1F2F-42CB-9E24-438B08C172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04" t="35783" r="62122" b="53289"/>
            <a:stretch/>
          </p:blipFill>
          <p:spPr>
            <a:xfrm>
              <a:off x="3717609" y="2726055"/>
              <a:ext cx="138113" cy="273844"/>
            </a:xfrm>
            <a:prstGeom prst="rect">
              <a:avLst/>
            </a:prstGeom>
          </p:spPr>
        </p:pic>
      </p:grp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0ED3458-790F-4E19-AA34-0F4A0ED994CD}"/>
              </a:ext>
            </a:extLst>
          </p:cNvPr>
          <p:cNvSpPr txBox="1"/>
          <p:nvPr/>
        </p:nvSpPr>
        <p:spPr>
          <a:xfrm>
            <a:off x="9096953" y="2395535"/>
            <a:ext cx="28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y</a:t>
            </a:r>
            <a:endParaRPr lang="en-GB" b="1" i="1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D76D11A-4F8A-40A2-898E-DDC1CFF522CF}"/>
              </a:ext>
            </a:extLst>
          </p:cNvPr>
          <p:cNvSpPr txBox="1"/>
          <p:nvPr/>
        </p:nvSpPr>
        <p:spPr>
          <a:xfrm>
            <a:off x="7863631" y="3080713"/>
            <a:ext cx="28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x</a:t>
            </a:r>
            <a:endParaRPr lang="en-GB" b="1" i="1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BBD36E0-B278-4034-9EE5-89BDAEF493C0}"/>
              </a:ext>
            </a:extLst>
          </p:cNvPr>
          <p:cNvSpPr txBox="1"/>
          <p:nvPr/>
        </p:nvSpPr>
        <p:spPr>
          <a:xfrm>
            <a:off x="7792502" y="2382148"/>
            <a:ext cx="26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z</a:t>
            </a:r>
            <a:endParaRPr lang="en-GB" b="1" i="1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BE03E65-0303-4F81-88DE-B9032C83AD9E}"/>
              </a:ext>
            </a:extLst>
          </p:cNvPr>
          <p:cNvSpPr txBox="1"/>
          <p:nvPr/>
        </p:nvSpPr>
        <p:spPr>
          <a:xfrm>
            <a:off x="9555906" y="3603133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b</a:t>
            </a:r>
            <a:endParaRPr lang="en-GB" b="1" i="1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09CD4CA-9C4F-41AE-9C34-D5BFB115F675}"/>
              </a:ext>
            </a:extLst>
          </p:cNvPr>
          <p:cNvSpPr txBox="1"/>
          <p:nvPr/>
        </p:nvSpPr>
        <p:spPr>
          <a:xfrm>
            <a:off x="6968622" y="3101735"/>
            <a:ext cx="34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w</a:t>
            </a:r>
            <a:endParaRPr lang="en-GB" b="1" i="1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8FA9C34-6DD0-4C9D-AE69-65F31F9899B2}"/>
              </a:ext>
            </a:extLst>
          </p:cNvPr>
          <p:cNvSpPr txBox="1"/>
          <p:nvPr/>
        </p:nvSpPr>
        <p:spPr>
          <a:xfrm>
            <a:off x="8850268" y="3168322"/>
            <a:ext cx="271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c</a:t>
            </a:r>
            <a:endParaRPr lang="en-GB" b="1" i="1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9F6DDAB-4C70-470B-AA3F-357B6ED1D0B9}"/>
              </a:ext>
            </a:extLst>
          </p:cNvPr>
          <p:cNvSpPr txBox="1"/>
          <p:nvPr/>
        </p:nvSpPr>
        <p:spPr>
          <a:xfrm>
            <a:off x="8493242" y="4297876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a</a:t>
            </a:r>
            <a:endParaRPr lang="en-GB" b="1" i="1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CCC3857-7E2A-4ACD-BFC0-69A057C72FAF}"/>
              </a:ext>
            </a:extLst>
          </p:cNvPr>
          <p:cNvSpPr txBox="1"/>
          <p:nvPr/>
        </p:nvSpPr>
        <p:spPr>
          <a:xfrm>
            <a:off x="8249965" y="3756548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d</a:t>
            </a:r>
            <a:endParaRPr lang="en-GB" b="1" i="1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C3D9617-3D36-4F4B-8E56-B392C766566D}"/>
              </a:ext>
            </a:extLst>
          </p:cNvPr>
          <p:cNvSpPr txBox="1"/>
          <p:nvPr/>
        </p:nvSpPr>
        <p:spPr>
          <a:xfrm>
            <a:off x="7136160" y="3995869"/>
            <a:ext cx="25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t</a:t>
            </a:r>
            <a:endParaRPr lang="en-GB" b="1" i="1" dirty="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BA9CBAA-4402-4014-8960-EE27967758B2}"/>
              </a:ext>
            </a:extLst>
          </p:cNvPr>
          <p:cNvSpPr txBox="1"/>
          <p:nvPr/>
        </p:nvSpPr>
        <p:spPr>
          <a:xfrm>
            <a:off x="4093784" y="2396991"/>
            <a:ext cx="28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y</a:t>
            </a:r>
            <a:endParaRPr lang="en-GB" b="1" i="1" dirty="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44D0E4D3-5438-4045-A9A0-E4175052618C}"/>
              </a:ext>
            </a:extLst>
          </p:cNvPr>
          <p:cNvSpPr txBox="1"/>
          <p:nvPr/>
        </p:nvSpPr>
        <p:spPr>
          <a:xfrm>
            <a:off x="2843684" y="3090558"/>
            <a:ext cx="28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x</a:t>
            </a:r>
            <a:endParaRPr lang="en-GB" b="1" i="1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57BA6B1B-2116-4119-AE2B-A3BE4F000F10}"/>
              </a:ext>
            </a:extLst>
          </p:cNvPr>
          <p:cNvSpPr txBox="1"/>
          <p:nvPr/>
        </p:nvSpPr>
        <p:spPr>
          <a:xfrm>
            <a:off x="2772555" y="2375215"/>
            <a:ext cx="26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z</a:t>
            </a:r>
            <a:endParaRPr lang="en-GB" b="1" i="1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4392BD8F-FA31-46D6-B7F4-C8DB59C93D60}"/>
              </a:ext>
            </a:extLst>
          </p:cNvPr>
          <p:cNvSpPr txBox="1"/>
          <p:nvPr/>
        </p:nvSpPr>
        <p:spPr>
          <a:xfrm>
            <a:off x="4552737" y="3629756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b</a:t>
            </a:r>
            <a:endParaRPr lang="en-GB" b="1" i="1" dirty="0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8F1BC940-4575-4E84-85D4-A56141E42A68}"/>
              </a:ext>
            </a:extLst>
          </p:cNvPr>
          <p:cNvSpPr txBox="1"/>
          <p:nvPr/>
        </p:nvSpPr>
        <p:spPr>
          <a:xfrm>
            <a:off x="1940286" y="3119969"/>
            <a:ext cx="34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w</a:t>
            </a:r>
            <a:endParaRPr lang="en-GB" b="1" i="1" dirty="0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AB17CEAA-DC75-47C3-AC06-F058023920FA}"/>
              </a:ext>
            </a:extLst>
          </p:cNvPr>
          <p:cNvSpPr txBox="1"/>
          <p:nvPr/>
        </p:nvSpPr>
        <p:spPr>
          <a:xfrm>
            <a:off x="3838710" y="3178167"/>
            <a:ext cx="271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c</a:t>
            </a:r>
            <a:endParaRPr lang="en-GB" b="1" i="1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0E7C5E0D-3306-40D0-8C76-1CAA11F10479}"/>
              </a:ext>
            </a:extLst>
          </p:cNvPr>
          <p:cNvSpPr txBox="1"/>
          <p:nvPr/>
        </p:nvSpPr>
        <p:spPr>
          <a:xfrm>
            <a:off x="3473295" y="4316110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a</a:t>
            </a:r>
            <a:endParaRPr lang="en-GB" b="1" i="1" dirty="0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EB1FC90B-AFD7-4873-B762-975CB51A4015}"/>
              </a:ext>
            </a:extLst>
          </p:cNvPr>
          <p:cNvSpPr txBox="1"/>
          <p:nvPr/>
        </p:nvSpPr>
        <p:spPr>
          <a:xfrm>
            <a:off x="3230018" y="3774782"/>
            <a:ext cx="2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d</a:t>
            </a:r>
            <a:endParaRPr lang="en-GB" b="1" i="1" dirty="0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5B3F1FCC-A52A-412F-905A-19C73A46BF77}"/>
              </a:ext>
            </a:extLst>
          </p:cNvPr>
          <p:cNvSpPr txBox="1"/>
          <p:nvPr/>
        </p:nvSpPr>
        <p:spPr>
          <a:xfrm>
            <a:off x="2099435" y="4014103"/>
            <a:ext cx="25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t</a:t>
            </a:r>
            <a:endParaRPr lang="en-GB" b="1" i="1" dirty="0"/>
          </a:p>
        </p:txBody>
      </p:sp>
      <p:sp>
        <p:nvSpPr>
          <p:cNvPr id="43" name="Titolo 1">
            <a:extLst>
              <a:ext uri="{FF2B5EF4-FFF2-40B4-BE49-F238E27FC236}">
                <a16:creationId xmlns:a16="http://schemas.microsoft.com/office/drawing/2014/main" id="{2327BEE2-9701-4216-81C8-0C9428FC4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it-IT" dirty="0" err="1">
                <a:solidFill>
                  <a:schemeClr val="accent1"/>
                </a:solidFill>
              </a:rPr>
              <a:t>Satisfaction</a:t>
            </a:r>
            <a:r>
              <a:rPr lang="it-IT" dirty="0">
                <a:solidFill>
                  <a:schemeClr val="accent1"/>
                </a:solidFill>
              </a:rPr>
              <a:t> of a formula</a:t>
            </a:r>
            <a:endParaRPr lang="en-GB" dirty="0">
              <a:solidFill>
                <a:schemeClr val="accent1"/>
              </a:solidFill>
            </a:endParaRPr>
          </a:p>
        </p:txBody>
      </p:sp>
      <p:pic>
        <p:nvPicPr>
          <p:cNvPr id="44" name="Immagine 43">
            <a:extLst>
              <a:ext uri="{FF2B5EF4-FFF2-40B4-BE49-F238E27FC236}">
                <a16:creationId xmlns:a16="http://schemas.microsoft.com/office/drawing/2014/main" id="{43522BA8-5539-4E48-8F20-39A8DDDAC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157" y="1878333"/>
            <a:ext cx="1660719" cy="371802"/>
          </a:xfrm>
          <a:prstGeom prst="rect">
            <a:avLst/>
          </a:prstGeom>
        </p:spPr>
      </p:pic>
      <p:pic>
        <p:nvPicPr>
          <p:cNvPr id="46" name="Immagine 45">
            <a:extLst>
              <a:ext uri="{FF2B5EF4-FFF2-40B4-BE49-F238E27FC236}">
                <a16:creationId xmlns:a16="http://schemas.microsoft.com/office/drawing/2014/main" id="{BFDC3E02-E028-4371-AA55-A15F44CF89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311" y="1882563"/>
            <a:ext cx="2025405" cy="388202"/>
          </a:xfrm>
          <a:prstGeom prst="rect">
            <a:avLst/>
          </a:prstGeom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E12E56C3-0E90-41E5-B602-8CE0E8CFF91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95" b="2760"/>
          <a:stretch/>
        </p:blipFill>
        <p:spPr>
          <a:xfrm>
            <a:off x="1594534" y="4877406"/>
            <a:ext cx="999212" cy="296074"/>
          </a:xfrm>
          <a:prstGeom prst="rect">
            <a:avLst/>
          </a:prstGeom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D10C61BE-0787-4FA3-AA5E-763F6DE177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76" t="22198" r="40297" b="4861"/>
          <a:stretch/>
        </p:blipFill>
        <p:spPr>
          <a:xfrm>
            <a:off x="2534199" y="4922805"/>
            <a:ext cx="251698" cy="283157"/>
          </a:xfrm>
          <a:prstGeom prst="rect">
            <a:avLst/>
          </a:prstGeom>
        </p:spPr>
      </p:pic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CDB39495-F3E0-4BA6-A839-8187D474D282}"/>
              </a:ext>
            </a:extLst>
          </p:cNvPr>
          <p:cNvSpPr txBox="1"/>
          <p:nvPr/>
        </p:nvSpPr>
        <p:spPr>
          <a:xfrm>
            <a:off x="2710515" y="4828241"/>
            <a:ext cx="1329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Green [Red]</a:t>
            </a:r>
            <a:endParaRPr lang="en-GB" b="1" i="1" dirty="0"/>
          </a:p>
        </p:txBody>
      </p:sp>
      <p:pic>
        <p:nvPicPr>
          <p:cNvPr id="50" name="Immagine 49">
            <a:extLst>
              <a:ext uri="{FF2B5EF4-FFF2-40B4-BE49-F238E27FC236}">
                <a16:creationId xmlns:a16="http://schemas.microsoft.com/office/drawing/2014/main" id="{C71EE056-193D-4570-BB89-67F4C20743B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4" t="25197" r="55838" b="20287"/>
          <a:stretch/>
        </p:blipFill>
        <p:spPr>
          <a:xfrm>
            <a:off x="3981369" y="4909640"/>
            <a:ext cx="338457" cy="223312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0E225528-BB04-4422-90F3-913147CA7CD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7" t="11620" r="17015" b="8531"/>
          <a:stretch/>
        </p:blipFill>
        <p:spPr>
          <a:xfrm>
            <a:off x="4365275" y="4898694"/>
            <a:ext cx="489340" cy="223311"/>
          </a:xfrm>
          <a:prstGeom prst="rect">
            <a:avLst/>
          </a:prstGeom>
        </p:spPr>
      </p:pic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D5649616-8C8A-437C-9FD5-234BE0FAA411}"/>
              </a:ext>
            </a:extLst>
          </p:cNvPr>
          <p:cNvSpPr txBox="1"/>
          <p:nvPr/>
        </p:nvSpPr>
        <p:spPr>
          <a:xfrm>
            <a:off x="4792528" y="4804148"/>
            <a:ext cx="629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{</a:t>
            </a:r>
            <a:r>
              <a:rPr lang="it-IT" i="1" dirty="0" err="1"/>
              <a:t>w,z</a:t>
            </a:r>
            <a:r>
              <a:rPr lang="it-IT" i="1" dirty="0"/>
              <a:t>}</a:t>
            </a:r>
            <a:endParaRPr lang="en-GB" i="1" dirty="0"/>
          </a:p>
        </p:txBody>
      </p:sp>
      <p:pic>
        <p:nvPicPr>
          <p:cNvPr id="53" name="Immagine 52">
            <a:extLst>
              <a:ext uri="{FF2B5EF4-FFF2-40B4-BE49-F238E27FC236}">
                <a16:creationId xmlns:a16="http://schemas.microsoft.com/office/drawing/2014/main" id="{0CC9E500-E518-42EC-BCA1-68E2B4A32C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95" b="2760"/>
          <a:stretch/>
        </p:blipFill>
        <p:spPr>
          <a:xfrm>
            <a:off x="6610297" y="4833928"/>
            <a:ext cx="999212" cy="296074"/>
          </a:xfrm>
          <a:prstGeom prst="rect">
            <a:avLst/>
          </a:prstGeom>
        </p:spPr>
      </p:pic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74E8BDFB-910F-40D2-8774-DF5581884C43}"/>
              </a:ext>
            </a:extLst>
          </p:cNvPr>
          <p:cNvSpPr txBox="1"/>
          <p:nvPr/>
        </p:nvSpPr>
        <p:spPr>
          <a:xfrm>
            <a:off x="8036762" y="4802759"/>
            <a:ext cx="54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Red</a:t>
            </a:r>
            <a:endParaRPr lang="en-GB" b="1" i="1" dirty="0"/>
          </a:p>
        </p:txBody>
      </p:sp>
      <p:pic>
        <p:nvPicPr>
          <p:cNvPr id="56" name="Immagine 55">
            <a:extLst>
              <a:ext uri="{FF2B5EF4-FFF2-40B4-BE49-F238E27FC236}">
                <a16:creationId xmlns:a16="http://schemas.microsoft.com/office/drawing/2014/main" id="{BBB6B3D6-88B0-41F9-AB89-48F79CF1676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4" t="25197" r="55838" b="20287"/>
          <a:stretch/>
        </p:blipFill>
        <p:spPr>
          <a:xfrm>
            <a:off x="8584253" y="4874551"/>
            <a:ext cx="338457" cy="223312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84562E40-8A28-4023-9066-3534B9CC1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7" t="11620" r="17015" b="8531"/>
          <a:stretch/>
        </p:blipFill>
        <p:spPr>
          <a:xfrm>
            <a:off x="8968159" y="4863605"/>
            <a:ext cx="489340" cy="223311"/>
          </a:xfrm>
          <a:prstGeom prst="rect">
            <a:avLst/>
          </a:prstGeom>
        </p:spPr>
      </p:pic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0D505D96-B3E3-412E-BB4C-11082EEF8C80}"/>
              </a:ext>
            </a:extLst>
          </p:cNvPr>
          <p:cNvSpPr txBox="1"/>
          <p:nvPr/>
        </p:nvSpPr>
        <p:spPr>
          <a:xfrm>
            <a:off x="9395412" y="4769059"/>
            <a:ext cx="907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{</a:t>
            </a:r>
            <a:r>
              <a:rPr lang="it-IT" i="1" dirty="0" err="1"/>
              <a:t>d,c,b,t</a:t>
            </a:r>
            <a:r>
              <a:rPr lang="it-IT" i="1" dirty="0"/>
              <a:t>}</a:t>
            </a:r>
            <a:endParaRPr lang="en-GB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ttangolo 60">
                <a:extLst>
                  <a:ext uri="{FF2B5EF4-FFF2-40B4-BE49-F238E27FC236}">
                    <a16:creationId xmlns:a16="http://schemas.microsoft.com/office/drawing/2014/main" id="{A8BB4622-D909-42C6-96E6-22B0F12708A0}"/>
                  </a:ext>
                </a:extLst>
              </p:cNvPr>
              <p:cNvSpPr/>
              <p:nvPr/>
            </p:nvSpPr>
            <p:spPr>
              <a:xfrm>
                <a:off x="7367163" y="4787370"/>
                <a:ext cx="94838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  <m:sup>
                          <m:r>
                            <a:rPr lang="fr-FR" sz="2000" b="0" i="1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61" name="Rettangolo 60">
                <a:extLst>
                  <a:ext uri="{FF2B5EF4-FFF2-40B4-BE49-F238E27FC236}">
                    <a16:creationId xmlns:a16="http://schemas.microsoft.com/office/drawing/2014/main" id="{A8BB4622-D909-42C6-96E6-22B0F12708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163" y="4787370"/>
                <a:ext cx="948385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8278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5B69BDD2-29E4-440B-B413-E0EC1B0A7E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6" t="57641" r="70507" b="29026"/>
          <a:stretch/>
        </p:blipFill>
        <p:spPr>
          <a:xfrm>
            <a:off x="1709475" y="3201373"/>
            <a:ext cx="1398083" cy="1237015"/>
          </a:xfrm>
          <a:prstGeom prst="rect">
            <a:avLst/>
          </a:prstGeom>
        </p:spPr>
      </p:pic>
      <p:pic>
        <p:nvPicPr>
          <p:cNvPr id="6" name="Image 5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641BE3AE-6D21-4099-97D1-0EB777B900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5" t="58335" r="54999" b="29026"/>
          <a:stretch/>
        </p:blipFill>
        <p:spPr>
          <a:xfrm>
            <a:off x="4138532" y="3280092"/>
            <a:ext cx="1398083" cy="1172584"/>
          </a:xfrm>
          <a:prstGeom prst="rect">
            <a:avLst/>
          </a:prstGeom>
        </p:spPr>
      </p:pic>
      <p:pic>
        <p:nvPicPr>
          <p:cNvPr id="7" name="Image 6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FD05F48F-84C1-430B-8039-2A242EE988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27" t="57641" r="24375" b="29026"/>
          <a:stretch/>
        </p:blipFill>
        <p:spPr>
          <a:xfrm>
            <a:off x="9277088" y="3189866"/>
            <a:ext cx="1398082" cy="1248522"/>
          </a:xfrm>
          <a:prstGeom prst="rect">
            <a:avLst/>
          </a:prstGeom>
        </p:spPr>
      </p:pic>
      <p:pic>
        <p:nvPicPr>
          <p:cNvPr id="8" name="Image 7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912D6D8B-C226-44DC-B292-4B413EDDAA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4" t="57641" r="39413" b="29026"/>
          <a:stretch/>
        </p:blipFill>
        <p:spPr>
          <a:xfrm>
            <a:off x="6698368" y="3215662"/>
            <a:ext cx="1559151" cy="1237015"/>
          </a:xfrm>
          <a:prstGeom prst="rect">
            <a:avLst/>
          </a:prstGeom>
        </p:spPr>
      </p:pic>
      <p:pic>
        <p:nvPicPr>
          <p:cNvPr id="12" name="Image 11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C4587FF4-19C2-4CC9-BEDA-1AACD677CF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27" t="38752" r="24375" b="47915"/>
          <a:stretch/>
        </p:blipFill>
        <p:spPr>
          <a:xfrm>
            <a:off x="9277087" y="1894468"/>
            <a:ext cx="1398081" cy="1248521"/>
          </a:xfrm>
          <a:prstGeom prst="rect">
            <a:avLst/>
          </a:prstGeom>
        </p:spPr>
      </p:pic>
      <p:pic>
        <p:nvPicPr>
          <p:cNvPr id="14" name="Image 13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640920D5-9F8D-4F55-BD95-F52CBC4234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4" t="38752" r="39413" b="47915"/>
          <a:stretch/>
        </p:blipFill>
        <p:spPr>
          <a:xfrm>
            <a:off x="6662475" y="1905974"/>
            <a:ext cx="1559151" cy="1237015"/>
          </a:xfrm>
          <a:prstGeom prst="rect">
            <a:avLst/>
          </a:prstGeom>
        </p:spPr>
      </p:pic>
      <p:pic>
        <p:nvPicPr>
          <p:cNvPr id="16" name="Image 15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98299609-171D-48BA-9BE0-A1F4A4C7A0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5" t="38752" r="54999" b="47915"/>
          <a:stretch/>
        </p:blipFill>
        <p:spPr>
          <a:xfrm>
            <a:off x="4094023" y="1905974"/>
            <a:ext cx="1398085" cy="1237016"/>
          </a:xfrm>
          <a:prstGeom prst="rect">
            <a:avLst/>
          </a:prstGeom>
        </p:spPr>
      </p:pic>
      <p:pic>
        <p:nvPicPr>
          <p:cNvPr id="18" name="Image 17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166E72F8-88E6-41D8-9409-8AE29B9ED1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6" t="38752" r="70507" b="47915"/>
          <a:stretch/>
        </p:blipFill>
        <p:spPr>
          <a:xfrm>
            <a:off x="1709473" y="1905974"/>
            <a:ext cx="1398083" cy="12370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tangolo 3">
                <a:extLst>
                  <a:ext uri="{FF2B5EF4-FFF2-40B4-BE49-F238E27FC236}">
                    <a16:creationId xmlns:a16="http://schemas.microsoft.com/office/drawing/2014/main" id="{232779D0-5A18-4F7A-A425-CFF1D117665B}"/>
                  </a:ext>
                </a:extLst>
              </p:cNvPr>
              <p:cNvSpPr/>
              <p:nvPr/>
            </p:nvSpPr>
            <p:spPr>
              <a:xfrm>
                <a:off x="1629780" y="4714040"/>
                <a:ext cx="147104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2400" b="0" dirty="0"/>
                  <a:t>blue</a:t>
                </a:r>
                <a14:m>
                  <m:oMath xmlns:m="http://schemas.openxmlformats.org/officeDocument/2006/math">
                    <m:r>
                      <a:rPr lang="fr-FR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400" b="1" i="1" dirty="0" smtClean="0">
                        <a:latin typeface="Cambria Math" panose="02040503050406030204" pitchFamily="18" charset="0"/>
                      </a:rPr>
                      <m:t>𝓢</m:t>
                    </m:r>
                    <m:r>
                      <a:rPr lang="fr-FR" sz="2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red</a:t>
                </a:r>
              </a:p>
            </p:txBody>
          </p:sp>
        </mc:Choice>
        <mc:Fallback xmlns="">
          <p:sp>
            <p:nvSpPr>
              <p:cNvPr id="19" name="Rettangolo 3">
                <a:extLst>
                  <a:ext uri="{FF2B5EF4-FFF2-40B4-BE49-F238E27FC236}">
                    <a16:creationId xmlns:a16="http://schemas.microsoft.com/office/drawing/2014/main" id="{232779D0-5A18-4F7A-A425-CFF1D11766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780" y="4714040"/>
                <a:ext cx="1471044" cy="461665"/>
              </a:xfrm>
              <a:prstGeom prst="rect">
                <a:avLst/>
              </a:prstGeom>
              <a:blipFill>
                <a:blip r:embed="rId3"/>
                <a:stretch>
                  <a:fillRect l="-6198" t="-10526" r="-4545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tangolo 3">
                <a:extLst>
                  <a:ext uri="{FF2B5EF4-FFF2-40B4-BE49-F238E27FC236}">
                    <a16:creationId xmlns:a16="http://schemas.microsoft.com/office/drawing/2014/main" id="{50D0230E-4AD7-48FE-B62F-799597C81B8F}"/>
                  </a:ext>
                </a:extLst>
              </p:cNvPr>
              <p:cNvSpPr/>
              <p:nvPr/>
            </p:nvSpPr>
            <p:spPr>
              <a:xfrm>
                <a:off x="3662496" y="4714038"/>
                <a:ext cx="2198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sz="2400"/>
                        <m:t>touch</m:t>
                      </m:r>
                      <m:r>
                        <m:rPr>
                          <m:nor/>
                        </m:rPr>
                        <a:rPr lang="fr-FR" sz="2400"/>
                        <m:t>(</m:t>
                      </m:r>
                      <m:r>
                        <m:rPr>
                          <m:nor/>
                        </m:rPr>
                        <a:rPr lang="fr-FR" sz="2400"/>
                        <m:t>red</m:t>
                      </m:r>
                      <m:r>
                        <m:rPr>
                          <m:nor/>
                        </m:rPr>
                        <a:rPr lang="fr-FR" sz="2400"/>
                        <m:t>,</m:t>
                      </m:r>
                      <m:r>
                        <m:rPr>
                          <m:nor/>
                        </m:rPr>
                        <a:rPr lang="fr-FR" sz="2400"/>
                        <m:t>blue</m:t>
                      </m:r>
                      <m:r>
                        <m:rPr>
                          <m:nor/>
                        </m:rPr>
                        <a:rPr lang="fr-FR" sz="2400"/>
                        <m:t>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0" name="Rettangolo 3">
                <a:extLst>
                  <a:ext uri="{FF2B5EF4-FFF2-40B4-BE49-F238E27FC236}">
                    <a16:creationId xmlns:a16="http://schemas.microsoft.com/office/drawing/2014/main" id="{50D0230E-4AD7-48FE-B62F-799597C81B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496" y="4714038"/>
                <a:ext cx="2198038" cy="461665"/>
              </a:xfrm>
              <a:prstGeom prst="rect">
                <a:avLst/>
              </a:prstGeom>
              <a:blipFill>
                <a:blip r:embed="rId4"/>
                <a:stretch>
                  <a:fillRect l="-278" b="-131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tangolo 3">
                <a:extLst>
                  <a:ext uri="{FF2B5EF4-FFF2-40B4-BE49-F238E27FC236}">
                    <a16:creationId xmlns:a16="http://schemas.microsoft.com/office/drawing/2014/main" id="{BD9A1489-ABC0-4A16-95DE-D1C45CD83140}"/>
                  </a:ext>
                </a:extLst>
              </p:cNvPr>
              <p:cNvSpPr/>
              <p:nvPr/>
            </p:nvSpPr>
            <p:spPr>
              <a:xfrm>
                <a:off x="6422207" y="4714039"/>
                <a:ext cx="2111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sz="2400"/>
                        <m:t>grow</m:t>
                      </m:r>
                      <m:r>
                        <m:rPr>
                          <m:nor/>
                        </m:rPr>
                        <a:rPr lang="fr-FR" sz="2400"/>
                        <m:t>(</m:t>
                      </m:r>
                      <m:r>
                        <m:rPr>
                          <m:nor/>
                        </m:rPr>
                        <a:rPr lang="fr-FR" sz="2400"/>
                        <m:t>red</m:t>
                      </m:r>
                      <m:r>
                        <m:rPr>
                          <m:nor/>
                        </m:rPr>
                        <a:rPr lang="fr-FR" sz="2400"/>
                        <m:t>,</m:t>
                      </m:r>
                      <m:r>
                        <m:rPr>
                          <m:nor/>
                        </m:rPr>
                        <a:rPr lang="fr-FR" sz="2400"/>
                        <m:t>blue</m:t>
                      </m:r>
                      <m:r>
                        <m:rPr>
                          <m:nor/>
                        </m:rPr>
                        <a:rPr lang="fr-FR" sz="2400"/>
                        <m:t>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1" name="Rettangolo 3">
                <a:extLst>
                  <a:ext uri="{FF2B5EF4-FFF2-40B4-BE49-F238E27FC236}">
                    <a16:creationId xmlns:a16="http://schemas.microsoft.com/office/drawing/2014/main" id="{BD9A1489-ABC0-4A16-95DE-D1C45CD831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207" y="4714039"/>
                <a:ext cx="2111475" cy="461665"/>
              </a:xfrm>
              <a:prstGeom prst="rect">
                <a:avLst/>
              </a:prstGeom>
              <a:blipFill>
                <a:blip r:embed="rId5"/>
                <a:stretch>
                  <a:fillRect l="-289" b="-131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tangolo 3">
                <a:extLst>
                  <a:ext uri="{FF2B5EF4-FFF2-40B4-BE49-F238E27FC236}">
                    <a16:creationId xmlns:a16="http://schemas.microsoft.com/office/drawing/2014/main" id="{2AD130DF-366E-4DAC-8A8B-9536559DE223}"/>
                  </a:ext>
                </a:extLst>
              </p:cNvPr>
              <p:cNvSpPr/>
              <p:nvPr/>
            </p:nvSpPr>
            <p:spPr>
              <a:xfrm>
                <a:off x="8709596" y="4714038"/>
                <a:ext cx="24457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smtClean="0"/>
                        <m:t>red</m:t>
                      </m:r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1" i="1" dirty="0">
                          <a:latin typeface="Cambria Math" panose="02040503050406030204" pitchFamily="18" charset="0"/>
                        </a:rPr>
                        <m:t>𝓢</m:t>
                      </m:r>
                      <m:r>
                        <a:rPr lang="fr-FR" sz="24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/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≤11</m:t>
                          </m:r>
                        </m:sup>
                      </m:sSup>
                      <m:r>
                        <m:rPr>
                          <m:nor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/>
                        <m:t>blue</m:t>
                      </m:r>
                      <m:r>
                        <m:rPr>
                          <m:nor/>
                        </m:rPr>
                        <a:rPr lang="en-US" sz="2400"/>
                        <m:t>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2" name="Rettangolo 3">
                <a:extLst>
                  <a:ext uri="{FF2B5EF4-FFF2-40B4-BE49-F238E27FC236}">
                    <a16:creationId xmlns:a16="http://schemas.microsoft.com/office/drawing/2014/main" id="{2AD130DF-366E-4DAC-8A8B-9536559DE2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9596" y="4714038"/>
                <a:ext cx="2445798" cy="461665"/>
              </a:xfrm>
              <a:prstGeom prst="rect">
                <a:avLst/>
              </a:prstGeom>
              <a:blipFill>
                <a:blip r:embed="rId6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itre 1">
            <a:extLst>
              <a:ext uri="{FF2B5EF4-FFF2-40B4-BE49-F238E27FC236}">
                <a16:creationId xmlns:a16="http://schemas.microsoft.com/office/drawing/2014/main" id="{FF01EB54-6694-4288-B3EB-297D05371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Derived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Operators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D5640B6-942A-4E54-97EC-6CC4B694E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4789669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562</Words>
  <Application>Microsoft Office PowerPoint</Application>
  <PresentationFormat>Widescreen</PresentationFormat>
  <Paragraphs>227</Paragraphs>
  <Slides>40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Times New Roman</vt:lpstr>
      <vt:lpstr>Thème Office</vt:lpstr>
      <vt:lpstr>Topological Reasoning</vt:lpstr>
      <vt:lpstr>A Spatial Model Checker</vt:lpstr>
      <vt:lpstr>Closure space</vt:lpstr>
      <vt:lpstr>Quasi-discrete closure space</vt:lpstr>
      <vt:lpstr>Enrichment</vt:lpstr>
      <vt:lpstr>Satisfaction of a formula</vt:lpstr>
      <vt:lpstr>Satisfaction of a formula</vt:lpstr>
      <vt:lpstr>Satisfaction of a formula</vt:lpstr>
      <vt:lpstr>Derived Operators</vt:lpstr>
      <vt:lpstr>Example</vt:lpstr>
      <vt:lpstr>Example</vt:lpstr>
      <vt:lpstr>Example</vt:lpstr>
      <vt:lpstr>Example</vt:lpstr>
      <vt:lpstr>Example</vt:lpstr>
      <vt:lpstr>Example</vt:lpstr>
      <vt:lpstr>Example</vt:lpstr>
      <vt:lpstr>VoxLogica (Voxel-based Logical Analyser)</vt:lpstr>
      <vt:lpstr>Existing Application</vt:lpstr>
      <vt:lpstr>Rainbow Six Siege</vt:lpstr>
      <vt:lpstr>Map</vt:lpstr>
      <vt:lpstr>Our goal</vt:lpstr>
      <vt:lpstr>Solution proposed</vt:lpstr>
      <vt:lpstr>Original image</vt:lpstr>
      <vt:lpstr>Segmented image</vt:lpstr>
      <vt:lpstr>Better resolution</vt:lpstr>
      <vt:lpstr>Segmentation</vt:lpstr>
      <vt:lpstr>Problems…</vt:lpstr>
      <vt:lpstr>Apex Legends</vt:lpstr>
      <vt:lpstr>Drop and Safe </vt:lpstr>
      <vt:lpstr>Buildings, Chokes and Mountains Segmentation </vt:lpstr>
      <vt:lpstr>Find best area to drop</vt:lpstr>
      <vt:lpstr>Slum Lake</vt:lpstr>
      <vt:lpstr>Color Threshold</vt:lpstr>
      <vt:lpstr>Smooth Filter</vt:lpstr>
      <vt:lpstr>Zone definition</vt:lpstr>
      <vt:lpstr>Segmentation</vt:lpstr>
      <vt:lpstr>Slum Buildings</vt:lpstr>
      <vt:lpstr>Final segmentation</vt:lpstr>
      <vt:lpstr>Agenda</vt:lpstr>
      <vt:lpstr>Topological Reasoning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Topological Reasoning</dc:title>
  <dc:creator>Jonathan Lo</dc:creator>
  <cp:lastModifiedBy>Tommaso Peletta</cp:lastModifiedBy>
  <cp:revision>30</cp:revision>
  <dcterms:created xsi:type="dcterms:W3CDTF">2020-03-30T16:56:13Z</dcterms:created>
  <dcterms:modified xsi:type="dcterms:W3CDTF">2020-04-20T11:59:27Z</dcterms:modified>
</cp:coreProperties>
</file>